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329" r:id="rId3"/>
    <p:sldId id="356" r:id="rId4"/>
    <p:sldId id="361" r:id="rId5"/>
    <p:sldId id="362" r:id="rId6"/>
    <p:sldId id="363" r:id="rId7"/>
    <p:sldId id="358" r:id="rId8"/>
    <p:sldId id="369" r:id="rId9"/>
    <p:sldId id="353" r:id="rId10"/>
    <p:sldId id="357" r:id="rId11"/>
    <p:sldId id="364" r:id="rId12"/>
    <p:sldId id="368" r:id="rId13"/>
    <p:sldId id="274" r:id="rId1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2" autoAdjust="0"/>
    <p:restoredTop sz="94660"/>
  </p:normalViewPr>
  <p:slideViewPr>
    <p:cSldViewPr snapToGrid="0">
      <p:cViewPr varScale="1">
        <p:scale>
          <a:sx n="113" d="100"/>
          <a:sy n="113" d="100"/>
        </p:scale>
        <p:origin x="15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rge\Documents\&#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i="1" dirty="0"/>
              <a:t>Глобальный</a:t>
            </a:r>
            <a:r>
              <a:rPr lang="ru-RU" sz="1200" i="1" baseline="0" dirty="0"/>
              <a:t> рынок упаковки, ежегодный прирост</a:t>
            </a:r>
            <a:endParaRPr lang="ru-RU" sz="1200" i="1" dirty="0"/>
          </a:p>
        </c:rich>
      </c:tx>
      <c:layout>
        <c:manualLayout>
          <c:xMode val="edge"/>
          <c:yMode val="edge"/>
          <c:x val="0.6236120159247196"/>
          <c:y val="3.165010473471235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75004442741989052"/>
          <c:y val="7.6901529765160875E-2"/>
          <c:w val="0.23129828641126748"/>
          <c:h val="0.58642482189726197"/>
        </c:manualLayout>
      </c:layout>
      <c:bar3DChart>
        <c:barDir val="bar"/>
        <c:grouping val="clustered"/>
        <c:varyColors val="0"/>
        <c:ser>
          <c:idx val="0"/>
          <c:order val="0"/>
          <c:invertIfNegative val="0"/>
          <c:dLbls>
            <c:dLbl>
              <c:idx val="0"/>
              <c:layout>
                <c:manualLayout>
                  <c:x val="5.7908070937387106E-3"/>
                  <c:y val="-4.581901489117996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D1B-4D06-A013-58DBE4CCDFB8}"/>
                </c:ext>
                <c:ext xmlns:c15="http://schemas.microsoft.com/office/drawing/2012/chart" uri="{CE6537A1-D6FC-4f65-9D91-7224C49458BB}"/>
              </c:extLst>
            </c:dLbl>
            <c:dLbl>
              <c:idx val="1"/>
              <c:layout>
                <c:manualLayout>
                  <c:x val="8.6862106406080507E-3"/>
                  <c:y val="-6.872852233676893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D1B-4D06-A013-58DBE4CCDFB8}"/>
                </c:ext>
                <c:ext xmlns:c15="http://schemas.microsoft.com/office/drawing/2012/chart" uri="{CE6537A1-D6FC-4f65-9D91-7224C49458BB}"/>
              </c:extLst>
            </c:dLbl>
            <c:dLbl>
              <c:idx val="2"/>
              <c:layout>
                <c:manualLayout>
                  <c:x val="7.2385088671733776E-3"/>
                  <c:y val="-6.872852233677072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1B-4D06-A013-58DBE4CCDFB8}"/>
                </c:ext>
                <c:ext xmlns:c15="http://schemas.microsoft.com/office/drawing/2012/chart" uri="{CE6537A1-D6FC-4f65-9D91-7224C49458BB}"/>
              </c:extLst>
            </c:dLbl>
            <c:dLbl>
              <c:idx val="3"/>
              <c:layout>
                <c:manualLayout>
                  <c:x val="7.2385088671733776E-3"/>
                  <c:y val="-6.87285223367698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D1B-4D06-A013-58DBE4CCDFB8}"/>
                </c:ext>
                <c:ext xmlns:c15="http://schemas.microsoft.com/office/drawing/2012/chart" uri="{CE6537A1-D6FC-4f65-9D91-7224C49458BB}"/>
              </c:extLst>
            </c:dLbl>
            <c:dLbl>
              <c:idx val="4"/>
              <c:layout>
                <c:manualLayout>
                  <c:x val="7.2385088671733776E-3"/>
                  <c:y val="-6.87285223367698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1B-4D06-A013-58DBE4CCDFB8}"/>
                </c:ext>
                <c:ext xmlns:c15="http://schemas.microsoft.com/office/drawing/2012/chart" uri="{CE6537A1-D6FC-4f65-9D91-7224C49458BB}"/>
              </c:extLst>
            </c:dLbl>
            <c:dLbl>
              <c:idx val="5"/>
              <c:layout>
                <c:manualLayout>
                  <c:x val="7.2385088671733776E-3"/>
                  <c:y val="-6.872852233677029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D1B-4D06-A013-58DBE4CCDFB8}"/>
                </c:ext>
                <c:ext xmlns:c15="http://schemas.microsoft.com/office/drawing/2012/chart" uri="{CE6537A1-D6FC-4f65-9D91-7224C49458BB}"/>
              </c:extLst>
            </c:dLbl>
            <c:dLbl>
              <c:idx val="6"/>
              <c:layout>
                <c:manualLayout>
                  <c:x val="8.6862106406080507E-3"/>
                  <c:y val="-6.87285223367698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1B-4D06-A013-58DBE4CCDFB8}"/>
                </c:ext>
                <c:ext xmlns:c15="http://schemas.microsoft.com/office/drawing/2012/chart" uri="{CE6537A1-D6FC-4f65-9D91-7224C49458BB}"/>
              </c:extLst>
            </c:dLbl>
            <c:dLbl>
              <c:idx val="7"/>
              <c:layout>
                <c:manualLayout>
                  <c:x val="5.7908070937387106E-3"/>
                  <c:y val="-6.87285223367698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D1B-4D06-A013-58DBE4CCDFB8}"/>
                </c:ext>
                <c:ext xmlns:c15="http://schemas.microsoft.com/office/drawing/2012/chart" uri="{CE6537A1-D6FC-4f65-9D91-7224C49458BB}"/>
              </c:extLst>
            </c:dLbl>
            <c:spPr>
              <a:noFill/>
              <a:ln>
                <a:noFill/>
              </a:ln>
              <a:effectLst/>
            </c:spPr>
            <c:txPr>
              <a:bodyPr/>
              <a:lstStyle/>
              <a:p>
                <a:pPr>
                  <a:defRPr sz="11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Лист1!$B$14:$B$21</c:f>
              <c:strCache>
                <c:ptCount val="8"/>
                <c:pt idx="0">
                  <c:v>Рынок в целом, до $ 1050 млрд. в 2024 г.    </c:v>
                </c:pt>
                <c:pt idx="1">
                  <c:v>Металлическая упаковка, до $ 130,7 млрд. в 2025 г.</c:v>
                </c:pt>
                <c:pt idx="2">
                  <c:v>Гибкая упаковка, до $ 269 млрд. в 2024 г.</c:v>
                </c:pt>
                <c:pt idx="3">
                  <c:v>Жесткая пластиковая упаковка, до 69,8 млн. тонн в 2025 г. </c:v>
                </c:pt>
                <c:pt idx="4">
                  <c:v>ПЭТ-упаковка, до 27,1 млн. тонн. в 2025 г.</c:v>
                </c:pt>
                <c:pt idx="5">
                  <c:v>Гофротара, до 200 млн. тонн в 2025 г.</c:v>
                </c:pt>
                <c:pt idx="6">
                  <c:v>Активная и умная упаковка, до $ 8,6 млрд.  в 2025 г.</c:v>
                </c:pt>
                <c:pt idx="7">
                  <c:v>Упаковка для онлайн-торговли, до  $ 65 млрд. в 2023 г.</c:v>
                </c:pt>
              </c:strCache>
            </c:strRef>
          </c:cat>
          <c:val>
            <c:numRef>
              <c:f>Лист1!$C$14:$C$21</c:f>
              <c:numCache>
                <c:formatCode>0.0%</c:formatCode>
                <c:ptCount val="8"/>
                <c:pt idx="0">
                  <c:v>2.8000000000000011E-2</c:v>
                </c:pt>
                <c:pt idx="1">
                  <c:v>3.200000000000007E-2</c:v>
                </c:pt>
                <c:pt idx="2">
                  <c:v>3.3000000000000002E-2</c:v>
                </c:pt>
                <c:pt idx="3">
                  <c:v>3.5000000000000052E-2</c:v>
                </c:pt>
                <c:pt idx="4">
                  <c:v>3.7000000000000081E-2</c:v>
                </c:pt>
                <c:pt idx="5">
                  <c:v>4.0000000000000077E-2</c:v>
                </c:pt>
                <c:pt idx="6">
                  <c:v>6.400000000000014E-2</c:v>
                </c:pt>
                <c:pt idx="7">
                  <c:v>0.14000000000000001</c:v>
                </c:pt>
              </c:numCache>
            </c:numRef>
          </c:val>
          <c:extLst xmlns:c16r2="http://schemas.microsoft.com/office/drawing/2015/06/chart">
            <c:ext xmlns:c16="http://schemas.microsoft.com/office/drawing/2014/chart" uri="{C3380CC4-5D6E-409C-BE32-E72D297353CC}">
              <c16:uniqueId val="{00000008-CD1B-4D06-A013-58DBE4CCDFB8}"/>
            </c:ext>
          </c:extLst>
        </c:ser>
        <c:dLbls>
          <c:showLegendKey val="0"/>
          <c:showVal val="0"/>
          <c:showCatName val="0"/>
          <c:showSerName val="0"/>
          <c:showPercent val="0"/>
          <c:showBubbleSize val="0"/>
        </c:dLbls>
        <c:gapWidth val="150"/>
        <c:shape val="box"/>
        <c:axId val="166209680"/>
        <c:axId val="166210240"/>
        <c:axId val="0"/>
      </c:bar3DChart>
      <c:catAx>
        <c:axId val="166209680"/>
        <c:scaling>
          <c:orientation val="minMax"/>
        </c:scaling>
        <c:delete val="0"/>
        <c:axPos val="l"/>
        <c:numFmt formatCode="General" sourceLinked="0"/>
        <c:majorTickMark val="out"/>
        <c:minorTickMark val="none"/>
        <c:tickLblPos val="nextTo"/>
        <c:txPr>
          <a:bodyPr/>
          <a:lstStyle/>
          <a:p>
            <a:pPr>
              <a:defRPr sz="1200" b="1"/>
            </a:pPr>
            <a:endParaRPr lang="ru-RU"/>
          </a:p>
        </c:txPr>
        <c:crossAx val="166210240"/>
        <c:crosses val="autoZero"/>
        <c:auto val="1"/>
        <c:lblAlgn val="ctr"/>
        <c:lblOffset val="100"/>
        <c:noMultiLvlLbl val="0"/>
      </c:catAx>
      <c:valAx>
        <c:axId val="166210240"/>
        <c:scaling>
          <c:orientation val="minMax"/>
        </c:scaling>
        <c:delete val="1"/>
        <c:axPos val="b"/>
        <c:numFmt formatCode="0.0%" sourceLinked="1"/>
        <c:majorTickMark val="out"/>
        <c:minorTickMark val="none"/>
        <c:tickLblPos val="none"/>
        <c:crossAx val="16620968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0.40252</cdr:x>
      <cdr:y>0.64455</cdr:y>
    </cdr:from>
    <cdr:to>
      <cdr:x>0.64436</cdr:x>
      <cdr:y>0.70916</cdr:y>
    </cdr:to>
    <cdr:sp macro="" textlink="">
      <cdr:nvSpPr>
        <cdr:cNvPr id="2" name="Прямоугольник 1">
          <a:extLst xmlns:a="http://schemas.openxmlformats.org/drawingml/2006/main">
            <a:ext uri="{FF2B5EF4-FFF2-40B4-BE49-F238E27FC236}">
              <a16:creationId xmlns="" xmlns:a16="http://schemas.microsoft.com/office/drawing/2014/main" id="{013F14A3-F04E-458A-86F7-831815CF42EF}"/>
            </a:ext>
          </a:extLst>
        </cdr:cNvPr>
        <cdr:cNvSpPr/>
      </cdr:nvSpPr>
      <cdr:spPr>
        <a:xfrm xmlns:a="http://schemas.openxmlformats.org/drawingml/2006/main">
          <a:off x="4347532" y="2149167"/>
          <a:ext cx="2612062" cy="21544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xmlns:a="http://schemas.openxmlformats.org/drawingml/2006/main">
          <a:pPr marL="342900" indent="-342900">
            <a:spcBef>
              <a:spcPts val="600"/>
            </a:spcBef>
          </a:pPr>
          <a:r>
            <a:rPr lang="ru-RU" sz="800" i="1" dirty="0"/>
            <a:t>Источник: Smithers </a:t>
          </a:r>
          <a:r>
            <a:rPr lang="en-US" sz="800" i="1" dirty="0"/>
            <a:t>Pira</a:t>
          </a:r>
          <a:endParaRPr lang="ru-RU" sz="8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C3FCF-104E-4503-A636-DF159534DC15}" type="datetimeFigureOut">
              <a:rPr lang="ru-RU" smtClean="0"/>
              <a:pPr/>
              <a:t>16.03.2021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DA9EC-B92F-488C-864A-C42FD07967CE}" type="slidenum">
              <a:rPr lang="ru-RU" smtClean="0"/>
              <a:pPr/>
              <a:t>‹#›</a:t>
            </a:fld>
            <a:endParaRPr lang="ru-RU" dirty="0"/>
          </a:p>
        </p:txBody>
      </p:sp>
    </p:spTree>
    <p:extLst>
      <p:ext uri="{BB962C8B-B14F-4D97-AF65-F5344CB8AC3E}">
        <p14:creationId xmlns:p14="http://schemas.microsoft.com/office/powerpoint/2010/main" val="360185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4C60984-46BB-426D-BBF2-D1995AFFDC27}" type="datetime1">
              <a:rPr lang="ru-RU" smtClean="0"/>
              <a:pPr>
                <a:defRPr/>
              </a:pPr>
              <a:t>16.03.2021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fld id="{804C90DD-34B9-44BF-9DBA-409F7E59612E}" type="slidenum">
              <a:rPr lang="ru-RU"/>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3F1934C-8C8F-4A76-AA2C-88F0E78AF96A}" type="datetime1">
              <a:rPr lang="ru-RU" smtClean="0"/>
              <a:pPr>
                <a:defRPr/>
              </a:pPr>
              <a:t>16.03.2021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fld id="{6A8C37E8-5783-4418-AD7C-C6745AE1CB05}" type="slidenum">
              <a:rPr lang="ru-RU"/>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D74EA38-6292-4F8A-A0A0-6C55CD05C181}" type="datetime1">
              <a:rPr lang="ru-RU" smtClean="0"/>
              <a:pPr>
                <a:defRPr/>
              </a:pPr>
              <a:t>16.03.2021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fld id="{ABA3633C-A35C-418A-A3E9-A9CA50A23906}" type="slidenum">
              <a:rPr lang="ru-RU"/>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30C236E-72A3-4137-99AF-AEA784B0E81D}" type="datetime1">
              <a:rPr lang="ru-RU" smtClean="0"/>
              <a:pPr>
                <a:defRPr/>
              </a:pPr>
              <a:t>16.03.2021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fld id="{B52CBF2B-ACCF-4BE0-97B2-3A83749F2B53}" type="slidenum">
              <a:rPr lang="ru-RU"/>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49516001-3C0A-433B-AFBF-EA3D47CA5CA3}" type="datetime1">
              <a:rPr lang="ru-RU" smtClean="0"/>
              <a:pPr>
                <a:defRPr/>
              </a:pPr>
              <a:t>16.03.2021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fld id="{1280E882-49CE-4121-8B91-A4B32B15CCE8}" type="slidenum">
              <a:rPr lang="ru-RU"/>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1444BBE-1361-452D-B2BB-DA4889F24CE2}" type="datetime1">
              <a:rPr lang="ru-RU" smtClean="0"/>
              <a:pPr>
                <a:defRPr/>
              </a:pPr>
              <a:t>16.03.2021</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Slide Number Placeholder 5"/>
          <p:cNvSpPr>
            <a:spLocks noGrp="1"/>
          </p:cNvSpPr>
          <p:nvPr>
            <p:ph type="sldNum" sz="quarter" idx="12"/>
          </p:nvPr>
        </p:nvSpPr>
        <p:spPr/>
        <p:txBody>
          <a:bodyPr/>
          <a:lstStyle>
            <a:lvl1pPr>
              <a:defRPr/>
            </a:lvl1pPr>
          </a:lstStyle>
          <a:p>
            <a:fld id="{C74B876B-96FA-47DE-AFAB-D76E967A9BCB}" type="slidenum">
              <a:rPr lang="ru-RU"/>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BEA5EEF-946F-4C05-BD82-0BF7150876A2}" type="datetime1">
              <a:rPr lang="ru-RU" smtClean="0"/>
              <a:pPr>
                <a:defRPr/>
              </a:pPr>
              <a:t>16.03.2021</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dirty="0"/>
          </a:p>
        </p:txBody>
      </p:sp>
      <p:sp>
        <p:nvSpPr>
          <p:cNvPr id="9" name="Slide Number Placeholder 5"/>
          <p:cNvSpPr>
            <a:spLocks noGrp="1"/>
          </p:cNvSpPr>
          <p:nvPr>
            <p:ph type="sldNum" sz="quarter" idx="12"/>
          </p:nvPr>
        </p:nvSpPr>
        <p:spPr/>
        <p:txBody>
          <a:bodyPr/>
          <a:lstStyle>
            <a:lvl1pPr>
              <a:defRPr/>
            </a:lvl1pPr>
          </a:lstStyle>
          <a:p>
            <a:fld id="{A0BC08DB-084C-4F10-A6CB-338AAB6126B9}" type="slidenum">
              <a:rPr lang="ru-RU"/>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FDCBE45-94A5-4FAE-902E-231E14D238D7}" type="datetime1">
              <a:rPr lang="ru-RU" smtClean="0"/>
              <a:pPr>
                <a:defRPr/>
              </a:pPr>
              <a:t>16.03.2021</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dirty="0"/>
          </a:p>
        </p:txBody>
      </p:sp>
      <p:sp>
        <p:nvSpPr>
          <p:cNvPr id="5" name="Slide Number Placeholder 5"/>
          <p:cNvSpPr>
            <a:spLocks noGrp="1"/>
          </p:cNvSpPr>
          <p:nvPr>
            <p:ph type="sldNum" sz="quarter" idx="12"/>
          </p:nvPr>
        </p:nvSpPr>
        <p:spPr/>
        <p:txBody>
          <a:bodyPr/>
          <a:lstStyle>
            <a:lvl1pPr>
              <a:defRPr/>
            </a:lvl1pPr>
          </a:lstStyle>
          <a:p>
            <a:fld id="{F0CFD142-7F97-4776-8DFE-773012CF23D8}" type="slidenum">
              <a:rPr lang="ru-RU"/>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2DC344-B0A3-404B-BE6B-397A7F321000}" type="datetime1">
              <a:rPr lang="ru-RU" smtClean="0"/>
              <a:pPr>
                <a:defRPr/>
              </a:pPr>
              <a:t>16.03.2021</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dirty="0"/>
          </a:p>
        </p:txBody>
      </p:sp>
      <p:sp>
        <p:nvSpPr>
          <p:cNvPr id="4" name="Slide Number Placeholder 5"/>
          <p:cNvSpPr>
            <a:spLocks noGrp="1"/>
          </p:cNvSpPr>
          <p:nvPr>
            <p:ph type="sldNum" sz="quarter" idx="12"/>
          </p:nvPr>
        </p:nvSpPr>
        <p:spPr/>
        <p:txBody>
          <a:bodyPr/>
          <a:lstStyle>
            <a:lvl1pPr>
              <a:defRPr/>
            </a:lvl1pPr>
          </a:lstStyle>
          <a:p>
            <a:fld id="{FA365876-D590-44C6-A7F0-BBC3F0277B2B}" type="slidenum">
              <a:rPr lang="ru-RU"/>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B9975792-4989-4C83-A1BC-B659B3767E85}" type="datetime1">
              <a:rPr lang="ru-RU" smtClean="0"/>
              <a:pPr>
                <a:defRPr/>
              </a:pPr>
              <a:t>16.03.2021</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Slide Number Placeholder 5"/>
          <p:cNvSpPr>
            <a:spLocks noGrp="1"/>
          </p:cNvSpPr>
          <p:nvPr>
            <p:ph type="sldNum" sz="quarter" idx="12"/>
          </p:nvPr>
        </p:nvSpPr>
        <p:spPr/>
        <p:txBody>
          <a:bodyPr/>
          <a:lstStyle>
            <a:lvl1pPr>
              <a:defRPr/>
            </a:lvl1pPr>
          </a:lstStyle>
          <a:p>
            <a:fld id="{ABD29AF9-6348-40B3-9BDD-2C504F6ABA87}" type="slidenum">
              <a:rPr lang="ru-RU"/>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291E795-EECD-40B1-99BD-2B4C5939D139}" type="datetime1">
              <a:rPr lang="ru-RU" smtClean="0"/>
              <a:pPr>
                <a:defRPr/>
              </a:pPr>
              <a:t>16.03.2021</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Slide Number Placeholder 5"/>
          <p:cNvSpPr>
            <a:spLocks noGrp="1"/>
          </p:cNvSpPr>
          <p:nvPr>
            <p:ph type="sldNum" sz="quarter" idx="12"/>
          </p:nvPr>
        </p:nvSpPr>
        <p:spPr/>
        <p:txBody>
          <a:bodyPr/>
          <a:lstStyle>
            <a:lvl1pPr>
              <a:defRPr/>
            </a:lvl1pPr>
          </a:lstStyle>
          <a:p>
            <a:fld id="{A14BC989-3E06-452C-8C0F-0739D8C02247}" type="slidenum">
              <a:rPr lang="ru-RU"/>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4AAF9A9-2280-4759-AB42-3B0927BB381A}" type="datetime1">
              <a:rPr lang="ru-RU" smtClean="0"/>
              <a:pPr>
                <a:defRPr/>
              </a:pPr>
              <a:t>16.03.2021</a:t>
            </a:fld>
            <a:endParaRPr lang="ru-R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92CFA37-1D24-40FD-ABD9-1FF5FEF719E2}"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Kukharskiy@bk.ru"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9144000" cy="3899422"/>
          </a:xfrm>
          <a:prstGeom prst="rect">
            <a:avLst/>
          </a:prstGeom>
          <a:noFill/>
          <a:effectLst>
            <a:outerShdw blurRad="50800" dist="50800" dir="5400000" algn="ctr" rotWithShape="0">
              <a:srgbClr val="000000">
                <a:alpha val="0"/>
              </a:srgbClr>
            </a:outerShdw>
          </a:effectLst>
        </p:spPr>
      </p:pic>
      <p:sp>
        <p:nvSpPr>
          <p:cNvPr id="3" name="Прямоугольник 2"/>
          <p:cNvSpPr/>
          <p:nvPr/>
        </p:nvSpPr>
        <p:spPr>
          <a:xfrm>
            <a:off x="2533451" y="2976419"/>
            <a:ext cx="5925670" cy="2862322"/>
          </a:xfrm>
          <a:prstGeom prst="rect">
            <a:avLst/>
          </a:prstGeom>
        </p:spPr>
        <p:txBody>
          <a:bodyPr wrap="square">
            <a:spAutoFit/>
          </a:bodyPr>
          <a:lstStyle/>
          <a:p>
            <a:r>
              <a:rPr lang="ru-RU" sz="2400" b="1" dirty="0">
                <a:solidFill>
                  <a:schemeClr val="bg1"/>
                </a:solidFill>
              </a:rPr>
              <a:t>ПРОБЛЕМНЫЕ  ЗОНЫ ИНДУСТРИИ НАПИТКОВ В РОССИИ</a:t>
            </a:r>
          </a:p>
          <a:p>
            <a:endParaRPr lang="ru-RU" sz="2400" b="1" dirty="0">
              <a:solidFill>
                <a:schemeClr val="accent1">
                  <a:lumMod val="75000"/>
                </a:schemeClr>
              </a:solidFill>
            </a:endParaRPr>
          </a:p>
          <a:p>
            <a:r>
              <a:rPr lang="ru-RU" b="1" dirty="0">
                <a:solidFill>
                  <a:schemeClr val="accent1">
                    <a:lumMod val="75000"/>
                  </a:schemeClr>
                </a:solidFill>
              </a:rPr>
              <a:t>Виктор Кухарский</a:t>
            </a:r>
          </a:p>
          <a:p>
            <a:pPr marL="12700" marR="5080" indent="-635">
              <a:lnSpc>
                <a:spcPct val="100000"/>
              </a:lnSpc>
            </a:pPr>
            <a:r>
              <a:rPr lang="ru-RU" sz="1400" spc="-5" dirty="0">
                <a:solidFill>
                  <a:srgbClr val="2A3A71"/>
                </a:solidFill>
                <a:latin typeface="Arial"/>
                <a:cs typeface="Arial"/>
              </a:rPr>
              <a:t>Директор НОВЦ «Технологии </a:t>
            </a:r>
            <a:r>
              <a:rPr lang="ru-RU" sz="1400" spc="-5">
                <a:solidFill>
                  <a:srgbClr val="2A3A71"/>
                </a:solidFill>
                <a:latin typeface="Arial"/>
                <a:cs typeface="Arial"/>
              </a:rPr>
              <a:t>и </a:t>
            </a:r>
            <a:r>
              <a:rPr lang="ru-RU" sz="1400" spc="-5" smtClean="0">
                <a:solidFill>
                  <a:srgbClr val="2A3A71"/>
                </a:solidFill>
                <a:latin typeface="Arial"/>
                <a:cs typeface="Arial"/>
              </a:rPr>
              <a:t>дизайн </a:t>
            </a:r>
            <a:r>
              <a:rPr lang="ru-RU" sz="1400" spc="-5" dirty="0">
                <a:solidFill>
                  <a:srgbClr val="2A3A71"/>
                </a:solidFill>
                <a:latin typeface="Arial"/>
                <a:cs typeface="Arial"/>
              </a:rPr>
              <a:t>упаковки»,  </a:t>
            </a:r>
          </a:p>
          <a:p>
            <a:pPr marL="12700" marR="5080" indent="-635">
              <a:lnSpc>
                <a:spcPct val="100000"/>
              </a:lnSpc>
            </a:pPr>
            <a:r>
              <a:rPr lang="ru-RU" sz="1400" spc="-5" dirty="0">
                <a:solidFill>
                  <a:srgbClr val="2A3A71"/>
                </a:solidFill>
                <a:latin typeface="Arial"/>
                <a:cs typeface="Arial"/>
              </a:rPr>
              <a:t>эксперт НКПак,</a:t>
            </a:r>
            <a:endParaRPr lang="ru-RU" sz="1400" dirty="0">
              <a:latin typeface="Arial"/>
              <a:cs typeface="Arial"/>
            </a:endParaRPr>
          </a:p>
          <a:p>
            <a:pPr marL="12700">
              <a:lnSpc>
                <a:spcPct val="100000"/>
              </a:lnSpc>
            </a:pPr>
            <a:r>
              <a:rPr lang="ru-RU" sz="1400" spc="-5" dirty="0">
                <a:solidFill>
                  <a:srgbClr val="2A3A71"/>
                </a:solidFill>
                <a:latin typeface="Arial"/>
                <a:cs typeface="Arial"/>
              </a:rPr>
              <a:t>лауреат премии Союза журналистов</a:t>
            </a:r>
            <a:r>
              <a:rPr lang="ru-RU" sz="1400" spc="35" dirty="0">
                <a:solidFill>
                  <a:srgbClr val="2A3A71"/>
                </a:solidFill>
                <a:latin typeface="Arial"/>
                <a:cs typeface="Arial"/>
              </a:rPr>
              <a:t> </a:t>
            </a:r>
            <a:r>
              <a:rPr lang="ru-RU" sz="1400" spc="-5" dirty="0">
                <a:solidFill>
                  <a:srgbClr val="2A3A71"/>
                </a:solidFill>
                <a:latin typeface="Arial"/>
                <a:cs typeface="Arial"/>
              </a:rPr>
              <a:t>России</a:t>
            </a:r>
            <a:endParaRPr lang="ru-RU" sz="1400" dirty="0">
              <a:latin typeface="Arial"/>
              <a:cs typeface="Arial"/>
            </a:endParaRPr>
          </a:p>
          <a:p>
            <a:endParaRPr lang="ru-RU" sz="2400" b="1" dirty="0">
              <a:solidFill>
                <a:schemeClr val="accent1">
                  <a:lumMod val="75000"/>
                </a:schemeClr>
              </a:solidFill>
            </a:endParaRPr>
          </a:p>
          <a:p>
            <a:endParaRPr lang="ru-RU"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17C2E91-CCE5-4BAE-96BB-EFA4A33E8319}"/>
              </a:ext>
            </a:extLst>
          </p:cNvPr>
          <p:cNvPicPr>
            <a:picLocks noChangeAspect="1"/>
          </p:cNvPicPr>
          <p:nvPr/>
        </p:nvPicPr>
        <p:blipFill>
          <a:blip r:embed="rId2" cstate="print"/>
          <a:stretch>
            <a:fillRect/>
          </a:stretch>
        </p:blipFill>
        <p:spPr>
          <a:xfrm>
            <a:off x="6148810" y="1011234"/>
            <a:ext cx="2773947" cy="2110825"/>
          </a:xfrm>
          <a:prstGeom prst="rect">
            <a:avLst/>
          </a:prstGeom>
        </p:spPr>
      </p:pic>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РАЗВИВАЙТЕ ЭРГОНОМИКУ УПАКОВКИ</a:t>
            </a:r>
          </a:p>
        </p:txBody>
      </p:sp>
      <p:sp>
        <p:nvSpPr>
          <p:cNvPr id="4" name="Прямоугольник 3"/>
          <p:cNvSpPr/>
          <p:nvPr/>
        </p:nvSpPr>
        <p:spPr>
          <a:xfrm>
            <a:off x="457200" y="1457679"/>
            <a:ext cx="8203649" cy="307777"/>
          </a:xfrm>
          <a:prstGeom prst="rect">
            <a:avLst/>
          </a:prstGeom>
        </p:spPr>
        <p:txBody>
          <a:bodyPr wrap="square">
            <a:spAutoFit/>
          </a:bodyPr>
          <a:lstStyle/>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ru-RU"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3"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5" name="Прямоугольник 4">
            <a:extLst>
              <a:ext uri="{FF2B5EF4-FFF2-40B4-BE49-F238E27FC236}">
                <a16:creationId xmlns="" xmlns:a16="http://schemas.microsoft.com/office/drawing/2014/main" id="{3C40AD8A-A67E-4F65-9C94-BDED66282926}"/>
              </a:ext>
            </a:extLst>
          </p:cNvPr>
          <p:cNvSpPr/>
          <p:nvPr/>
        </p:nvSpPr>
        <p:spPr>
          <a:xfrm>
            <a:off x="431248" y="1309529"/>
            <a:ext cx="5784913" cy="1938992"/>
          </a:xfrm>
          <a:prstGeom prst="rect">
            <a:avLst/>
          </a:prstGeom>
        </p:spPr>
        <p:txBody>
          <a:bodyPr wrap="square">
            <a:spAutoFit/>
          </a:bodyPr>
          <a:lstStyle/>
          <a:p>
            <a:r>
              <a:rPr lang="ru-RU" sz="1200" dirty="0"/>
              <a:t>Обратите внимание, как анализируют дизайн упаковки производители крепких напитков. От горлышка до новых приемов полиграфии дизайн алкоголя не стоит на месте. Даже упаковка растительного масла становится все более эргономичной. Чего не скажешь про упаковку воды и «сладкой газировки», где оформление  устойчиво консервативно и неизменно продолжается десятилетия. </a:t>
            </a:r>
            <a:endParaRPr lang="ru-RU" sz="1200" dirty="0" smtClean="0"/>
          </a:p>
          <a:p>
            <a:r>
              <a:rPr lang="ru-RU" sz="1200" dirty="0" smtClean="0"/>
              <a:t>Бутылки</a:t>
            </a:r>
            <a:r>
              <a:rPr lang="ru-RU" sz="1200" dirty="0"/>
              <a:t>, как правило, не устойчивы на горизонтальной поверхности. Горловая </a:t>
            </a:r>
            <a:r>
              <a:rPr lang="ru-RU" sz="1200" dirty="0" smtClean="0"/>
              <a:t>часть, в </a:t>
            </a:r>
            <a:r>
              <a:rPr lang="ru-RU" sz="1200" dirty="0" err="1" smtClean="0"/>
              <a:t>дизайн-решении</a:t>
            </a:r>
            <a:r>
              <a:rPr lang="ru-RU" sz="1200" dirty="0" smtClean="0"/>
              <a:t>, привычно стабильна. </a:t>
            </a:r>
            <a:r>
              <a:rPr lang="ru-RU" sz="1200" dirty="0"/>
              <a:t>Формы бутылок не существенно креативны. Форма как правила существует только для идентификации, да и то не </a:t>
            </a:r>
            <a:r>
              <a:rPr lang="ru-RU" sz="1200" dirty="0" smtClean="0"/>
              <a:t>всегда удачно. </a:t>
            </a:r>
            <a:r>
              <a:rPr lang="ru-RU" sz="1200" dirty="0"/>
              <a:t>Нередко в ходе ребрендинга эргономичность упаковки не повышается, а понижается в угоду дизайн-концепции (пример – ребрендинг воды «Архыз»). </a:t>
            </a:r>
          </a:p>
        </p:txBody>
      </p:sp>
      <p:pic>
        <p:nvPicPr>
          <p:cNvPr id="6" name="Рисунок 5">
            <a:extLst>
              <a:ext uri="{FF2B5EF4-FFF2-40B4-BE49-F238E27FC236}">
                <a16:creationId xmlns="" xmlns:a16="http://schemas.microsoft.com/office/drawing/2014/main" id="{ACD9BE42-9D39-408E-A938-D032B920A546}"/>
              </a:ext>
            </a:extLst>
          </p:cNvPr>
          <p:cNvPicPr>
            <a:picLocks noChangeAspect="1"/>
          </p:cNvPicPr>
          <p:nvPr/>
        </p:nvPicPr>
        <p:blipFill>
          <a:blip r:embed="rId4" cstate="print"/>
          <a:stretch>
            <a:fillRect/>
          </a:stretch>
        </p:blipFill>
        <p:spPr>
          <a:xfrm>
            <a:off x="6022731" y="3770922"/>
            <a:ext cx="2884829" cy="2037878"/>
          </a:xfrm>
          <a:prstGeom prst="rect">
            <a:avLst/>
          </a:prstGeom>
        </p:spPr>
      </p:pic>
      <p:sp>
        <p:nvSpPr>
          <p:cNvPr id="11" name="Прямоугольник 10">
            <a:extLst>
              <a:ext uri="{FF2B5EF4-FFF2-40B4-BE49-F238E27FC236}">
                <a16:creationId xmlns="" xmlns:a16="http://schemas.microsoft.com/office/drawing/2014/main" id="{D19FFFDE-2F84-4385-82DD-2F5245B56281}"/>
              </a:ext>
            </a:extLst>
          </p:cNvPr>
          <p:cNvSpPr/>
          <p:nvPr/>
        </p:nvSpPr>
        <p:spPr>
          <a:xfrm>
            <a:off x="457200" y="3799077"/>
            <a:ext cx="2788136" cy="307777"/>
          </a:xfrm>
          <a:prstGeom prst="rect">
            <a:avLst/>
          </a:prstGeom>
        </p:spPr>
        <p:txBody>
          <a:bodyPr wrap="none">
            <a:spAutoFit/>
          </a:bodyPr>
          <a:lstStyle/>
          <a:p>
            <a:r>
              <a:rPr lang="ru-RU" sz="1400" b="1" dirty="0">
                <a:solidFill>
                  <a:srgbClr val="FF0000"/>
                </a:solidFill>
              </a:rPr>
              <a:t>ВЫБИРАЙТЕ НОВЫЕ МАТЕРИАЛЫ</a:t>
            </a:r>
          </a:p>
        </p:txBody>
      </p:sp>
      <p:sp>
        <p:nvSpPr>
          <p:cNvPr id="13" name="Прямоугольник 12">
            <a:extLst>
              <a:ext uri="{FF2B5EF4-FFF2-40B4-BE49-F238E27FC236}">
                <a16:creationId xmlns="" xmlns:a16="http://schemas.microsoft.com/office/drawing/2014/main" id="{D4BC3760-A036-457F-A85A-A9FE4A128C24}"/>
              </a:ext>
            </a:extLst>
          </p:cNvPr>
          <p:cNvSpPr/>
          <p:nvPr/>
        </p:nvSpPr>
        <p:spPr>
          <a:xfrm>
            <a:off x="431249" y="4144691"/>
            <a:ext cx="5784912" cy="2215991"/>
          </a:xfrm>
          <a:prstGeom prst="rect">
            <a:avLst/>
          </a:prstGeom>
        </p:spPr>
        <p:txBody>
          <a:bodyPr wrap="square">
            <a:spAutoFit/>
          </a:bodyPr>
          <a:lstStyle/>
          <a:p>
            <a:r>
              <a:rPr lang="ru-RU" sz="1200" dirty="0"/>
              <a:t>Бизнес не должен стоять на месте в том числе в плане материалов для упаковки. Например, тело емкости ПЭТ роднится с крышкой  ПНД, а если надо добавить эластичности, то добавляют ПВД. Конечно, есть специальные крышечные марки - например HDPE LG SM100, SM250 SM800 – корейского производства. Они отличаются ПТР-ом (показатель текучести расплава). А можно лить из российского ПНД и добавлять ПОЭ - полиолефиновый эластомер. Он придаёт некоторую эластичность полиолефинам (ПЭ, ПП) и высокую механическую прочность. Снизит риск растрескивания. В импортных марках для крышек он уже есть в составе, а в наши крышки отдельно нужно добавлять. Нельзя топтаться на месте! Читайте и смотрите, что происходит у конкурентов в мире, ставьте задачу научным лабораториям. </a:t>
            </a:r>
          </a:p>
          <a:p>
            <a:endParaRPr lang="ru-RU" dirty="0"/>
          </a:p>
        </p:txBody>
      </p:sp>
      <p:sp>
        <p:nvSpPr>
          <p:cNvPr id="12" name="Прямоугольник 11"/>
          <p:cNvSpPr/>
          <p:nvPr/>
        </p:nvSpPr>
        <p:spPr>
          <a:xfrm>
            <a:off x="7875888" y="2904365"/>
            <a:ext cx="529312" cy="276999"/>
          </a:xfrm>
          <a:prstGeom prst="rect">
            <a:avLst/>
          </a:prstGeom>
        </p:spPr>
        <p:txBody>
          <a:bodyPr wrap="none">
            <a:spAutoFit/>
          </a:bodyPr>
          <a:lstStyle/>
          <a:p>
            <a:r>
              <a:rPr lang="ru-RU" sz="1200" i="1" dirty="0" smtClean="0"/>
              <a:t>было</a:t>
            </a:r>
            <a:endParaRPr lang="ru-RU" sz="1200" i="1" dirty="0"/>
          </a:p>
        </p:txBody>
      </p:sp>
      <p:sp>
        <p:nvSpPr>
          <p:cNvPr id="14" name="Прямоугольник 13"/>
          <p:cNvSpPr/>
          <p:nvPr/>
        </p:nvSpPr>
        <p:spPr>
          <a:xfrm>
            <a:off x="7875888" y="3420180"/>
            <a:ext cx="606256" cy="276999"/>
          </a:xfrm>
          <a:prstGeom prst="rect">
            <a:avLst/>
          </a:prstGeom>
        </p:spPr>
        <p:txBody>
          <a:bodyPr wrap="none">
            <a:spAutoFit/>
          </a:bodyPr>
          <a:lstStyle/>
          <a:p>
            <a:r>
              <a:rPr lang="ru-RU" sz="1200" i="1" dirty="0" smtClean="0"/>
              <a:t>стало</a:t>
            </a:r>
            <a:endParaRPr lang="ru-RU" sz="1200" i="1" dirty="0"/>
          </a:p>
        </p:txBody>
      </p:sp>
    </p:spTree>
    <p:extLst>
      <p:ext uri="{BB962C8B-B14F-4D97-AF65-F5344CB8AC3E}">
        <p14:creationId xmlns:p14="http://schemas.microsoft.com/office/powerpoint/2010/main" val="4150831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ПРИОРИТЕТ - ПЕРЕРАБОТКЕ</a:t>
            </a:r>
          </a:p>
        </p:txBody>
      </p:sp>
      <p:sp>
        <p:nvSpPr>
          <p:cNvPr id="4" name="Прямоугольник 3"/>
          <p:cNvSpPr/>
          <p:nvPr/>
        </p:nvSpPr>
        <p:spPr>
          <a:xfrm>
            <a:off x="457200" y="1457679"/>
            <a:ext cx="8203649" cy="307777"/>
          </a:xfrm>
          <a:prstGeom prst="rect">
            <a:avLst/>
          </a:prstGeom>
        </p:spPr>
        <p:txBody>
          <a:bodyPr wrap="square">
            <a:spAutoFit/>
          </a:bodyPr>
          <a:lstStyle/>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ru-RU"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5" name="Прямоугольник 4">
            <a:extLst>
              <a:ext uri="{FF2B5EF4-FFF2-40B4-BE49-F238E27FC236}">
                <a16:creationId xmlns="" xmlns:a16="http://schemas.microsoft.com/office/drawing/2014/main" id="{3C40AD8A-A67E-4F65-9C94-BDED66282926}"/>
              </a:ext>
            </a:extLst>
          </p:cNvPr>
          <p:cNvSpPr/>
          <p:nvPr/>
        </p:nvSpPr>
        <p:spPr>
          <a:xfrm>
            <a:off x="4182447" y="1151454"/>
            <a:ext cx="4478401" cy="1938992"/>
          </a:xfrm>
          <a:prstGeom prst="rect">
            <a:avLst/>
          </a:prstGeom>
        </p:spPr>
        <p:txBody>
          <a:bodyPr wrap="square">
            <a:spAutoFit/>
          </a:bodyPr>
          <a:lstStyle/>
          <a:p>
            <a:pPr marL="285750" indent="-285750">
              <a:buFont typeface="Wingdings" panose="05000000000000000000" pitchFamily="2" charset="2"/>
              <a:buChar char="q"/>
            </a:pPr>
            <a:r>
              <a:rPr lang="ru-RU" sz="1200" dirty="0"/>
              <a:t>Одна из самых важных тенденций последних лет - внимание целям устойчивого развития.  </a:t>
            </a:r>
            <a:r>
              <a:rPr lang="ru-RU" sz="1200" b="1" dirty="0">
                <a:solidFill>
                  <a:srgbClr val="FF0000"/>
                </a:solidFill>
              </a:rPr>
              <a:t>Индустрия напитков – один из главных  факторов замусоривания окружающей среды отходами упаковки, прежде всего – пластиком.</a:t>
            </a:r>
          </a:p>
          <a:p>
            <a:pPr marL="285750" indent="-285750">
              <a:buFont typeface="Wingdings" panose="05000000000000000000" pitchFamily="2" charset="2"/>
              <a:buChar char="q"/>
            </a:pPr>
            <a:r>
              <a:rPr lang="ru-RU" altLang="ru-RU" sz="1200" dirty="0"/>
              <a:t> Эко-тренд вызвал резкое ужесточение экологического и природоохранного законодательства в развитых странах.</a:t>
            </a:r>
            <a:endParaRPr lang="ru-RU" sz="1200" b="1" dirty="0">
              <a:solidFill>
                <a:srgbClr val="FF0000"/>
              </a:solidFill>
            </a:endParaRPr>
          </a:p>
          <a:p>
            <a:pPr marL="285750" indent="-285750">
              <a:buFont typeface="Wingdings" panose="05000000000000000000" pitchFamily="2" charset="2"/>
              <a:buChar char="q"/>
            </a:pPr>
            <a:r>
              <a:rPr lang="ru-RU" sz="1200" dirty="0"/>
              <a:t>У России не получится отсидеться в стороне и как-то его игнорировать, и правительство уже озаботилось  этой темой. В начале марта 2021 года </a:t>
            </a:r>
            <a:r>
              <a:rPr lang="ru-RU" sz="1200" b="1" dirty="0">
                <a:solidFill>
                  <a:srgbClr val="FF0000"/>
                </a:solidFill>
              </a:rPr>
              <a:t>Президент поручил подготовить Россию к «зеленому развороту» Запада</a:t>
            </a:r>
            <a:r>
              <a:rPr lang="ru-RU" sz="1200" dirty="0"/>
              <a:t>. </a:t>
            </a:r>
            <a:endParaRPr lang="ru-RU" sz="1200" b="1" dirty="0">
              <a:solidFill>
                <a:srgbClr val="FF0000"/>
              </a:solidFill>
            </a:endParaRPr>
          </a:p>
        </p:txBody>
      </p:sp>
      <p:pic>
        <p:nvPicPr>
          <p:cNvPr id="2" name="Рисунок 1">
            <a:extLst>
              <a:ext uri="{FF2B5EF4-FFF2-40B4-BE49-F238E27FC236}">
                <a16:creationId xmlns="" xmlns:a16="http://schemas.microsoft.com/office/drawing/2014/main" id="{71F05D80-4D46-4AFF-B177-2D0B7529187E}"/>
              </a:ext>
            </a:extLst>
          </p:cNvPr>
          <p:cNvPicPr>
            <a:picLocks noChangeAspect="1"/>
          </p:cNvPicPr>
          <p:nvPr/>
        </p:nvPicPr>
        <p:blipFill rotWithShape="1">
          <a:blip r:embed="rId3" cstate="print"/>
          <a:srcRect l="5284" t="3054" b="17004"/>
          <a:stretch/>
        </p:blipFill>
        <p:spPr>
          <a:xfrm>
            <a:off x="457200" y="3575333"/>
            <a:ext cx="4589585" cy="2530949"/>
          </a:xfrm>
          <a:prstGeom prst="rect">
            <a:avLst/>
          </a:prstGeom>
        </p:spPr>
      </p:pic>
      <p:pic>
        <p:nvPicPr>
          <p:cNvPr id="10" name="Рисунок 9">
            <a:extLst>
              <a:ext uri="{FF2B5EF4-FFF2-40B4-BE49-F238E27FC236}">
                <a16:creationId xmlns="" xmlns:a16="http://schemas.microsoft.com/office/drawing/2014/main" id="{EF172291-7C2F-477D-962F-04435120736D}"/>
              </a:ext>
            </a:extLst>
          </p:cNvPr>
          <p:cNvPicPr>
            <a:picLocks noChangeAspect="1"/>
          </p:cNvPicPr>
          <p:nvPr/>
        </p:nvPicPr>
        <p:blipFill>
          <a:blip r:embed="rId4" cstate="print"/>
          <a:stretch>
            <a:fillRect/>
          </a:stretch>
        </p:blipFill>
        <p:spPr>
          <a:xfrm>
            <a:off x="587462" y="1204043"/>
            <a:ext cx="3423536" cy="1917180"/>
          </a:xfrm>
          <a:prstGeom prst="rect">
            <a:avLst/>
          </a:prstGeom>
        </p:spPr>
      </p:pic>
      <p:sp>
        <p:nvSpPr>
          <p:cNvPr id="12" name="Прямоугольник 11">
            <a:extLst>
              <a:ext uri="{FF2B5EF4-FFF2-40B4-BE49-F238E27FC236}">
                <a16:creationId xmlns="" xmlns:a16="http://schemas.microsoft.com/office/drawing/2014/main" id="{3E88440B-E7D9-43E7-BFA9-C8DAC6CA311F}"/>
              </a:ext>
            </a:extLst>
          </p:cNvPr>
          <p:cNvSpPr/>
          <p:nvPr/>
        </p:nvSpPr>
        <p:spPr>
          <a:xfrm>
            <a:off x="5178669" y="3338211"/>
            <a:ext cx="3482179" cy="2477601"/>
          </a:xfrm>
          <a:prstGeom prst="rect">
            <a:avLst/>
          </a:prstGeom>
        </p:spPr>
        <p:txBody>
          <a:bodyPr wrap="square">
            <a:spAutoFit/>
          </a:bodyPr>
          <a:lstStyle/>
          <a:p>
            <a:pPr marL="171450" indent="-171450">
              <a:buFont typeface="Wingdings" panose="05000000000000000000" pitchFamily="2" charset="2"/>
              <a:buChar char="q"/>
            </a:pPr>
            <a:r>
              <a:rPr lang="ru-RU" sz="1200" dirty="0"/>
              <a:t>Правительство РФ ввело с 1.01.2019 года запрет на захоронение отходов пластмасс, которые могут быть эффективно переработаны. </a:t>
            </a:r>
          </a:p>
          <a:p>
            <a:pPr marL="171450" indent="-171450">
              <a:buFont typeface="Wingdings" panose="05000000000000000000" pitchFamily="2" charset="2"/>
              <a:buChar char="q"/>
            </a:pPr>
            <a:endParaRPr lang="ru-RU" sz="1200" dirty="0"/>
          </a:p>
          <a:p>
            <a:pPr marL="171450" indent="-171450">
              <a:buFont typeface="Wingdings" panose="05000000000000000000" pitchFamily="2" charset="2"/>
              <a:buChar char="q"/>
            </a:pPr>
            <a:r>
              <a:rPr lang="ru-RU" sz="1200" dirty="0"/>
              <a:t>Одним запретом проблему решить невозможно. Сначала по всей России, при поддержке государства, необходимо создать новую отрасль по переработке пластиковых отходов, а потом заниматься регулированием. С этой инициативой обратился к Правительству Союз Переработчиков Пластмасс на своем IV Форуме (2.02.2021).</a:t>
            </a:r>
          </a:p>
          <a:p>
            <a:pPr marL="171450" indent="-171450">
              <a:buFont typeface="Wingdings" panose="05000000000000000000" pitchFamily="2" charset="2"/>
              <a:buChar char="q"/>
            </a:pPr>
            <a:endParaRPr lang="ru-RU" sz="1100" dirty="0"/>
          </a:p>
        </p:txBody>
      </p:sp>
    </p:spTree>
    <p:extLst>
      <p:ext uri="{BB962C8B-B14F-4D97-AF65-F5344CB8AC3E}">
        <p14:creationId xmlns:p14="http://schemas.microsoft.com/office/powerpoint/2010/main" val="308624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865078" y="1148862"/>
            <a:ext cx="3704493" cy="34817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УСТОЙЧИВОЕ РАЗВИТИЕ В ПРИМЕНЕНИИ К УПАКОВКЕ</a:t>
            </a:r>
          </a:p>
        </p:txBody>
      </p:sp>
      <p:sp>
        <p:nvSpPr>
          <p:cNvPr id="4" name="Прямоугольник 3"/>
          <p:cNvSpPr/>
          <p:nvPr/>
        </p:nvSpPr>
        <p:spPr>
          <a:xfrm>
            <a:off x="457200" y="1457679"/>
            <a:ext cx="8203649" cy="307777"/>
          </a:xfrm>
          <a:prstGeom prst="rect">
            <a:avLst/>
          </a:prstGeom>
        </p:spPr>
        <p:txBody>
          <a:bodyPr wrap="square">
            <a:spAutoFit/>
          </a:bodyPr>
          <a:lstStyle/>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ru-RU"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11" name="Прямоугольник 10">
            <a:extLst>
              <a:ext uri="{FF2B5EF4-FFF2-40B4-BE49-F238E27FC236}">
                <a16:creationId xmlns="" xmlns:a16="http://schemas.microsoft.com/office/drawing/2014/main" id="{496F4786-F0AA-4F03-A882-A821E681F752}"/>
              </a:ext>
            </a:extLst>
          </p:cNvPr>
          <p:cNvSpPr/>
          <p:nvPr/>
        </p:nvSpPr>
        <p:spPr>
          <a:xfrm>
            <a:off x="46892" y="1140242"/>
            <a:ext cx="4536831" cy="3600986"/>
          </a:xfrm>
          <a:prstGeom prst="rect">
            <a:avLst/>
          </a:prstGeom>
        </p:spPr>
        <p:txBody>
          <a:bodyPr wrap="square">
            <a:spAutoFit/>
          </a:bodyPr>
          <a:lstStyle/>
          <a:p>
            <a:pPr marL="800100" lvl="1" indent="-342900">
              <a:spcBef>
                <a:spcPts val="0"/>
              </a:spcBef>
              <a:buFont typeface="Wingdings" pitchFamily="2" charset="2"/>
              <a:buChar char="q"/>
            </a:pPr>
            <a:r>
              <a:rPr lang="ru-RU" sz="1200" dirty="0"/>
              <a:t>Раздельный сбор и сортировка отходов упаковки.</a:t>
            </a:r>
          </a:p>
          <a:p>
            <a:pPr marL="800100" lvl="1" indent="-342900">
              <a:spcBef>
                <a:spcPts val="0"/>
              </a:spcBef>
              <a:buFont typeface="Wingdings" pitchFamily="2" charset="2"/>
              <a:buChar char="q"/>
            </a:pPr>
            <a:r>
              <a:rPr lang="ru-RU" sz="1200" dirty="0"/>
              <a:t>Уменьшение доли «одноразового» пластика. Перерабатываемость  или использование оборотной тары.</a:t>
            </a:r>
          </a:p>
          <a:p>
            <a:pPr marL="800100" lvl="1" indent="-342900">
              <a:spcBef>
                <a:spcPts val="0"/>
              </a:spcBef>
              <a:buFont typeface="Wingdings" pitchFamily="2" charset="2"/>
              <a:buChar char="q"/>
            </a:pPr>
            <a:r>
              <a:rPr lang="ru-RU" sz="1200" dirty="0"/>
              <a:t>Повышение доли вторичного сырья в упаковочной продукции, в идеале – безотходная циклическая экономика.</a:t>
            </a:r>
          </a:p>
          <a:p>
            <a:pPr marL="800100" lvl="1" indent="-342900">
              <a:spcBef>
                <a:spcPts val="0"/>
              </a:spcBef>
              <a:buFont typeface="Wingdings" pitchFamily="2" charset="2"/>
              <a:buChar char="q"/>
            </a:pPr>
            <a:r>
              <a:rPr lang="ru-RU" sz="1200" dirty="0"/>
              <a:t>Предпочтение мономатериалам в упаковке (пригодным к переработке) .</a:t>
            </a:r>
          </a:p>
          <a:p>
            <a:pPr marL="800100" lvl="1" indent="-342900">
              <a:spcBef>
                <a:spcPts val="0"/>
              </a:spcBef>
              <a:buFont typeface="Wingdings" pitchFamily="2" charset="2"/>
              <a:buChar char="q"/>
            </a:pPr>
            <a:r>
              <a:rPr lang="ru-RU" sz="1200" dirty="0"/>
              <a:t>Экономия ресурсов, снижение веса упаковки при сохранении функции. Сокращение избыточной упаковки (пленка поверх коробки и т.п.)</a:t>
            </a:r>
          </a:p>
          <a:p>
            <a:pPr marL="800100" lvl="1" indent="-342900">
              <a:spcBef>
                <a:spcPts val="0"/>
              </a:spcBef>
              <a:buFont typeface="Wingdings" pitchFamily="2" charset="2"/>
              <a:buChar char="q"/>
            </a:pPr>
            <a:r>
              <a:rPr lang="ru-RU" sz="1200" dirty="0"/>
              <a:t>Предпочтение возобновляемым и легко разлагающимся в природе экоматериалам. </a:t>
            </a:r>
          </a:p>
          <a:p>
            <a:pPr marL="800100" lvl="1" indent="-342900">
              <a:spcBef>
                <a:spcPts val="0"/>
              </a:spcBef>
              <a:buFont typeface="Wingdings" pitchFamily="2" charset="2"/>
              <a:buChar char="q"/>
            </a:pPr>
            <a:r>
              <a:rPr lang="ru-RU" sz="1200" dirty="0"/>
              <a:t>Отраслевая стандартизация материалов (чем меньше в упаковке продуктов разных видов пластика, тем легче сортировать и перерабатывать).</a:t>
            </a:r>
          </a:p>
          <a:p>
            <a:pPr marL="800100" lvl="1" indent="-342900">
              <a:spcBef>
                <a:spcPts val="0"/>
              </a:spcBef>
              <a:buFont typeface="Wingdings" pitchFamily="2" charset="2"/>
              <a:buChar char="q"/>
            </a:pPr>
            <a:r>
              <a:rPr lang="ru-RU" sz="1200" dirty="0"/>
              <a:t>Экономия энергии, минимизация выбросов  парниковых газов при изготовлении упаковки.</a:t>
            </a:r>
          </a:p>
        </p:txBody>
      </p:sp>
      <p:sp>
        <p:nvSpPr>
          <p:cNvPr id="12" name="Прямоугольник 11">
            <a:extLst>
              <a:ext uri="{FF2B5EF4-FFF2-40B4-BE49-F238E27FC236}">
                <a16:creationId xmlns="" xmlns:a16="http://schemas.microsoft.com/office/drawing/2014/main" id="{047432D2-9827-4850-A536-62BA942762AE}"/>
              </a:ext>
            </a:extLst>
          </p:cNvPr>
          <p:cNvSpPr/>
          <p:nvPr/>
        </p:nvSpPr>
        <p:spPr>
          <a:xfrm>
            <a:off x="457200" y="4888523"/>
            <a:ext cx="8299938" cy="1384995"/>
          </a:xfrm>
          <a:prstGeom prst="rect">
            <a:avLst/>
          </a:prstGeom>
        </p:spPr>
        <p:txBody>
          <a:bodyPr wrap="square">
            <a:spAutoFit/>
          </a:bodyPr>
          <a:lstStyle/>
          <a:p>
            <a:r>
              <a:rPr lang="ru-RU" sz="1200" dirty="0"/>
              <a:t>Контроль за поддержкой этих трендов за Западе частично возлагается на самого потребителя, которому прививается негативное отношение к брендам-нарушителям и позитивное отношение к брендам, которые «заботятся об экологии».</a:t>
            </a:r>
          </a:p>
          <a:p>
            <a:endParaRPr lang="ru-RU" sz="1200" b="1" dirty="0">
              <a:solidFill>
                <a:srgbClr val="FF0000"/>
              </a:solidFill>
            </a:endParaRPr>
          </a:p>
          <a:p>
            <a:r>
              <a:rPr lang="ru-RU" sz="1200" b="1" dirty="0">
                <a:solidFill>
                  <a:srgbClr val="FF0000"/>
                </a:solidFill>
              </a:rPr>
              <a:t>Производители напитков могут «оседлать тигра» и вывести заботу об экологии на уровень брендов (включая тему тары), чтобы побуждать потребителя участвовать в этой заботе и поощрять рублем экологически ответственных производителей.</a:t>
            </a:r>
          </a:p>
          <a:p>
            <a:endParaRPr lang="ru-RU" sz="1200" b="1" dirty="0">
              <a:solidFill>
                <a:srgbClr val="FF0000"/>
              </a:solidFill>
            </a:endParaRPr>
          </a:p>
        </p:txBody>
      </p:sp>
      <p:graphicFrame>
        <p:nvGraphicFramePr>
          <p:cNvPr id="10" name="Таблица 9">
            <a:extLst>
              <a:ext uri="{FF2B5EF4-FFF2-40B4-BE49-F238E27FC236}">
                <a16:creationId xmlns="" xmlns:a16="http://schemas.microsoft.com/office/drawing/2014/main" id="{C6DC4581-0B72-44CB-AF48-20FF0E16ECDF}"/>
              </a:ext>
            </a:extLst>
          </p:cNvPr>
          <p:cNvGraphicFramePr>
            <a:graphicFrameLocks noGrp="1"/>
          </p:cNvGraphicFramePr>
          <p:nvPr>
            <p:extLst>
              <p:ext uri="{D42A27DB-BD31-4B8C-83A1-F6EECF244321}">
                <p14:modId xmlns:p14="http://schemas.microsoft.com/office/powerpoint/2010/main" val="992797193"/>
              </p:ext>
            </p:extLst>
          </p:nvPr>
        </p:nvGraphicFramePr>
        <p:xfrm>
          <a:off x="4876800" y="1226847"/>
          <a:ext cx="3622431" cy="3271226"/>
        </p:xfrm>
        <a:graphic>
          <a:graphicData uri="http://schemas.openxmlformats.org/drawingml/2006/table">
            <a:tbl>
              <a:tblPr firstRow="1" bandRow="1">
                <a:tableStyleId>{2D5ABB26-0587-4C30-8999-92F81FD0307C}</a:tableStyleId>
              </a:tblPr>
              <a:tblGrid>
                <a:gridCol w="3622431">
                  <a:extLst>
                    <a:ext uri="{9D8B030D-6E8A-4147-A177-3AD203B41FA5}">
                      <a16:colId xmlns="" xmlns:a16="http://schemas.microsoft.com/office/drawing/2014/main" val="20000"/>
                    </a:ext>
                  </a:extLst>
                </a:gridCol>
              </a:tblGrid>
              <a:tr h="345146">
                <a:tc>
                  <a:txBody>
                    <a:bodyPr/>
                    <a:lstStyle/>
                    <a:p>
                      <a:pPr algn="ctr"/>
                      <a:r>
                        <a:rPr lang="ru-RU" sz="1400" b="1" dirty="0">
                          <a:solidFill>
                            <a:schemeClr val="bg1"/>
                          </a:solidFill>
                        </a:rPr>
                        <a:t>Политика ЕС в сфере упаковки</a:t>
                      </a:r>
                    </a:p>
                  </a:txBody>
                  <a:tcPr/>
                </a:tc>
                <a:extLst>
                  <a:ext uri="{0D108BD9-81ED-4DB2-BD59-A6C34878D82A}">
                    <a16:rowId xmlns="" xmlns:a16="http://schemas.microsoft.com/office/drawing/2014/main" val="10000"/>
                  </a:ext>
                </a:extLst>
              </a:tr>
              <a:tr h="793836">
                <a:tc>
                  <a:txBody>
                    <a:bodyPr/>
                    <a:lstStyle/>
                    <a:p>
                      <a:r>
                        <a:rPr lang="ru-RU" sz="1200" b="1" dirty="0">
                          <a:solidFill>
                            <a:schemeClr val="bg1"/>
                          </a:solidFill>
                        </a:rPr>
                        <a:t>Директива по </a:t>
                      </a:r>
                      <a:r>
                        <a:rPr lang="ru-RU" sz="1200" b="1" dirty="0" smtClean="0">
                          <a:solidFill>
                            <a:schemeClr val="bg1"/>
                          </a:solidFill>
                        </a:rPr>
                        <a:t>отходам </a:t>
                      </a:r>
                      <a:r>
                        <a:rPr lang="ru-RU" sz="1200" b="1" dirty="0">
                          <a:solidFill>
                            <a:schemeClr val="bg1"/>
                          </a:solidFill>
                        </a:rPr>
                        <a:t>упаковки</a:t>
                      </a:r>
                    </a:p>
                    <a:p>
                      <a:pPr marL="171450" indent="-171450">
                        <a:buFont typeface="Wingdings" panose="05000000000000000000" pitchFamily="2" charset="2"/>
                        <a:buChar char="q"/>
                      </a:pPr>
                      <a:r>
                        <a:rPr lang="ru-RU" sz="1200" dirty="0">
                          <a:solidFill>
                            <a:schemeClr val="bg1"/>
                          </a:solidFill>
                        </a:rPr>
                        <a:t>Новые</a:t>
                      </a:r>
                      <a:r>
                        <a:rPr lang="ru-RU" sz="1200" baseline="0" dirty="0">
                          <a:solidFill>
                            <a:schemeClr val="bg1"/>
                          </a:solidFill>
                        </a:rPr>
                        <a:t> цели по переработке к концу 2025 года: пластик – 50%, алюминий – 50%, стекло и железо – 70%, бумага 75%.</a:t>
                      </a:r>
                    </a:p>
                    <a:p>
                      <a:pPr marL="171450" indent="-171450">
                        <a:buFont typeface="Wingdings" panose="05000000000000000000" pitchFamily="2" charset="2"/>
                        <a:buChar char="q"/>
                      </a:pPr>
                      <a:r>
                        <a:rPr lang="ru-RU" sz="1200" baseline="0" dirty="0">
                          <a:solidFill>
                            <a:schemeClr val="bg1"/>
                          </a:solidFill>
                        </a:rPr>
                        <a:t>100% переработка к 2030 году.</a:t>
                      </a:r>
                    </a:p>
                  </a:txBody>
                  <a:tcPr/>
                </a:tc>
                <a:extLst>
                  <a:ext uri="{0D108BD9-81ED-4DB2-BD59-A6C34878D82A}">
                    <a16:rowId xmlns="" xmlns:a16="http://schemas.microsoft.com/office/drawing/2014/main" val="10001"/>
                  </a:ext>
                </a:extLst>
              </a:tr>
              <a:tr h="1484128">
                <a:tc>
                  <a:txBody>
                    <a:bodyPr/>
                    <a:lstStyle/>
                    <a:p>
                      <a:r>
                        <a:rPr lang="ru-RU" sz="1200" b="1" dirty="0">
                          <a:solidFill>
                            <a:schemeClr val="bg1"/>
                          </a:solidFill>
                        </a:rPr>
                        <a:t>Директива по пластику одноразового использования</a:t>
                      </a:r>
                    </a:p>
                    <a:p>
                      <a:pPr marL="171450" indent="-171450">
                        <a:buFont typeface="Wingdings" panose="05000000000000000000" pitchFamily="2" charset="2"/>
                        <a:buChar char="q"/>
                      </a:pPr>
                      <a:r>
                        <a:rPr lang="ru-RU" sz="1200" dirty="0">
                          <a:solidFill>
                            <a:schemeClr val="bg1"/>
                          </a:solidFill>
                        </a:rPr>
                        <a:t>Минимальное</a:t>
                      </a:r>
                      <a:r>
                        <a:rPr lang="ru-RU" sz="1200" baseline="0" dirty="0">
                          <a:solidFill>
                            <a:schemeClr val="bg1"/>
                          </a:solidFill>
                        </a:rPr>
                        <a:t> содержание перерабатываемых материалов: 25% ПЭТ к 2025 году, 30% во всем к 2030 году.</a:t>
                      </a:r>
                    </a:p>
                    <a:p>
                      <a:pPr marL="171450" indent="-171450">
                        <a:buFont typeface="Wingdings" panose="05000000000000000000" pitchFamily="2" charset="2"/>
                        <a:buChar char="q"/>
                      </a:pPr>
                      <a:r>
                        <a:rPr lang="ru-RU" sz="1200" baseline="0" dirty="0">
                          <a:solidFill>
                            <a:schemeClr val="bg1"/>
                          </a:solidFill>
                        </a:rPr>
                        <a:t>Бутылки и картонная упаковка должны иметь привязные крышки к 2025 году.</a:t>
                      </a:r>
                    </a:p>
                    <a:p>
                      <a:pPr marL="171450" indent="-171450">
                        <a:buFont typeface="Wingdings" panose="05000000000000000000" pitchFamily="2" charset="2"/>
                        <a:buChar char="q"/>
                      </a:pPr>
                      <a:r>
                        <a:rPr lang="ru-RU" sz="1200" baseline="0" dirty="0">
                          <a:solidFill>
                            <a:schemeClr val="bg1"/>
                          </a:solidFill>
                        </a:rPr>
                        <a:t>90% уровень сбора для ПЭТ бутылок для </a:t>
                      </a:r>
                      <a:r>
                        <a:rPr lang="ru-RU" sz="1200" baseline="0" dirty="0" smtClean="0">
                          <a:solidFill>
                            <a:schemeClr val="bg1"/>
                          </a:solidFill>
                        </a:rPr>
                        <a:t>напитков. Включение </a:t>
                      </a:r>
                      <a:r>
                        <a:rPr lang="ru-RU" sz="1200" baseline="0" dirty="0">
                          <a:solidFill>
                            <a:schemeClr val="bg1"/>
                          </a:solidFill>
                        </a:rPr>
                        <a:t>мусора в расширенную ответственность производителей.</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99476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49789" y="4463359"/>
            <a:ext cx="7007383" cy="2075554"/>
          </a:xfrm>
        </p:spPr>
        <p:txBody>
          <a:bodyPr/>
          <a:lstStyle/>
          <a:p>
            <a:pPr algn="ctr"/>
            <a:r>
              <a:rPr lang="ru-RU" sz="1800" b="1" dirty="0"/>
              <a:t>Спасибо за внимание!</a:t>
            </a:r>
            <a:r>
              <a:rPr lang="en-US" sz="1800" b="1" dirty="0"/>
              <a:t/>
            </a:r>
            <a:br>
              <a:rPr lang="en-US" sz="1800" b="1" dirty="0"/>
            </a:br>
            <a:r>
              <a:rPr lang="ru-RU" sz="1600" dirty="0"/>
              <a:t>Виктор Кухарский</a:t>
            </a:r>
            <a:br>
              <a:rPr lang="ru-RU" sz="1600" dirty="0"/>
            </a:br>
            <a:r>
              <a:rPr lang="en-US" sz="1600" dirty="0"/>
              <a:t/>
            </a:r>
            <a:br>
              <a:rPr lang="en-US" sz="1600" dirty="0"/>
            </a:br>
            <a:r>
              <a:rPr lang="en-US" sz="1600" dirty="0"/>
              <a:t>+7916 670-21-81</a:t>
            </a:r>
            <a:br>
              <a:rPr lang="en-US" sz="1600" dirty="0"/>
            </a:br>
            <a:r>
              <a:rPr lang="en-US" sz="1600" dirty="0">
                <a:hlinkClick r:id="rId2"/>
              </a:rPr>
              <a:t>Kukharskiy@bk.ru</a:t>
            </a:r>
            <a:r>
              <a:rPr lang="ru-RU" sz="1600" dirty="0"/>
              <a:t/>
            </a:r>
            <a:br>
              <a:rPr lang="ru-RU" sz="1600" dirty="0"/>
            </a:br>
            <a:r>
              <a:rPr lang="ru-RU" sz="1600" dirty="0"/>
              <a:t/>
            </a:r>
            <a:br>
              <a:rPr lang="ru-RU" sz="1600" dirty="0"/>
            </a:br>
            <a:r>
              <a:rPr lang="ru-RU" sz="1600" dirty="0"/>
              <a:t>Все новости на нашем сайте</a:t>
            </a:r>
            <a:br>
              <a:rPr lang="ru-RU" sz="1600" dirty="0"/>
            </a:br>
            <a:r>
              <a:rPr lang="ru-RU" sz="1600" b="1" dirty="0">
                <a:solidFill>
                  <a:srgbClr val="0070C0"/>
                </a:solidFill>
              </a:rPr>
              <a:t> НОВЦ.РФ</a:t>
            </a:r>
            <a:br>
              <a:rPr lang="ru-RU" sz="1600" b="1" dirty="0">
                <a:solidFill>
                  <a:srgbClr val="0070C0"/>
                </a:solidFill>
              </a:rPr>
            </a:br>
            <a:endParaRPr lang="ru-RU" sz="1600" dirty="0"/>
          </a:p>
        </p:txBody>
      </p:sp>
      <p:sp>
        <p:nvSpPr>
          <p:cNvPr id="8" name="Номер слайда 7"/>
          <p:cNvSpPr>
            <a:spLocks noGrp="1"/>
          </p:cNvSpPr>
          <p:nvPr>
            <p:ph type="sldNum" sz="quarter" idx="12"/>
          </p:nvPr>
        </p:nvSpPr>
        <p:spPr/>
        <p:txBody>
          <a:bodyPr/>
          <a:lstStyle/>
          <a:p>
            <a:fld id="{B52CBF2B-ACCF-4BE0-97B2-3A83749F2B53}" type="slidenum">
              <a:rPr lang="ru-RU" smtClean="0"/>
              <a:pPr/>
              <a:t>13</a:t>
            </a:fld>
            <a:endParaRPr lang="ru-RU" dirty="0"/>
          </a:p>
        </p:txBody>
      </p:sp>
      <p:pic>
        <p:nvPicPr>
          <p:cNvPr id="2" name="Рисунок 1">
            <a:extLst>
              <a:ext uri="{FF2B5EF4-FFF2-40B4-BE49-F238E27FC236}">
                <a16:creationId xmlns="" xmlns:a16="http://schemas.microsoft.com/office/drawing/2014/main" id="{B28BD587-D7C9-4BC2-8B82-DEE48871E836}"/>
              </a:ext>
            </a:extLst>
          </p:cNvPr>
          <p:cNvPicPr>
            <a:picLocks noChangeAspect="1"/>
          </p:cNvPicPr>
          <p:nvPr/>
        </p:nvPicPr>
        <p:blipFill>
          <a:blip r:embed="rId3" cstate="print"/>
          <a:stretch>
            <a:fillRect/>
          </a:stretch>
        </p:blipFill>
        <p:spPr>
          <a:xfrm>
            <a:off x="-62380" y="0"/>
            <a:ext cx="695004" cy="518205"/>
          </a:xfrm>
          <a:prstGeom prst="rect">
            <a:avLst/>
          </a:prstGeom>
        </p:spPr>
      </p:pic>
      <p:pic>
        <p:nvPicPr>
          <p:cNvPr id="4" name="Рисунок 3">
            <a:extLst>
              <a:ext uri="{FF2B5EF4-FFF2-40B4-BE49-F238E27FC236}">
                <a16:creationId xmlns="" xmlns:a16="http://schemas.microsoft.com/office/drawing/2014/main" id="{D41330F6-F92C-4257-9C7A-C48653211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532593"/>
            <a:ext cx="3355869" cy="3355869"/>
          </a:xfrm>
          <a:prstGeom prst="rect">
            <a:avLst/>
          </a:prstGeom>
        </p:spPr>
      </p:pic>
      <p:sp>
        <p:nvSpPr>
          <p:cNvPr id="9" name="Прямоугольник 8">
            <a:extLst>
              <a:ext uri="{FF2B5EF4-FFF2-40B4-BE49-F238E27FC236}">
                <a16:creationId xmlns="" xmlns:a16="http://schemas.microsoft.com/office/drawing/2014/main" id="{99F4006D-E30C-4E61-B3C2-4674A7DF1708}"/>
              </a:ext>
            </a:extLst>
          </p:cNvPr>
          <p:cNvSpPr/>
          <p:nvPr/>
        </p:nvSpPr>
        <p:spPr>
          <a:xfrm>
            <a:off x="5084957" y="493041"/>
            <a:ext cx="3430394" cy="3785652"/>
          </a:xfrm>
          <a:prstGeom prst="rect">
            <a:avLst/>
          </a:prstGeom>
        </p:spPr>
        <p:txBody>
          <a:bodyPr wrap="square">
            <a:spAutoFit/>
          </a:bodyPr>
          <a:lstStyle/>
          <a:p>
            <a:r>
              <a:rPr lang="ru-RU" sz="1600" dirty="0"/>
              <a:t>НОВЦ «Технология и дизайн упаковки» выпустил 2-е издание уникального образовательно-справочного пособия «ТРЕБОВАНИЯ К МАРКИРОВКЕ НА УПАКОВКЕ В ЕАЭС». </a:t>
            </a:r>
          </a:p>
          <a:p>
            <a:endParaRPr lang="ru-RU" sz="1200" dirty="0"/>
          </a:p>
          <a:p>
            <a:r>
              <a:rPr lang="ru-RU" sz="1200" dirty="0"/>
              <a:t>Авторы – Кухарский В.В., Смиренный И.Н., Шандыбин С.А. Второе издание дополнено и исправлено в соответствии с изменениями в законодательстве, вошедшими в силу в 2018-2020 гг. Аудитория книги - специалисты упаковочной отрасли, преподаватели, товароведы, бренд-менеджеры и дизайнеры. </a:t>
            </a:r>
            <a:endParaRPr lang="ru-RU" sz="1200" dirty="0" smtClean="0"/>
          </a:p>
          <a:p>
            <a:r>
              <a:rPr lang="ru-RU" sz="1200" dirty="0" smtClean="0"/>
              <a:t>В </a:t>
            </a:r>
            <a:r>
              <a:rPr lang="ru-RU" sz="1200" dirty="0"/>
              <a:t>книге есть специальный раздел о подводных камнях, которые законодательство поставило на пути творческого поиска дизайнеров упаковки. </a:t>
            </a:r>
          </a:p>
          <a:p>
            <a:endParaRPr lang="ru-RU"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274638"/>
            <a:ext cx="8229600" cy="1143000"/>
          </a:xfrm>
        </p:spPr>
        <p:txBody>
          <a:bodyPr>
            <a:normAutofit/>
          </a:bodyPr>
          <a:lstStyle/>
          <a:p>
            <a:r>
              <a:rPr lang="ru-RU" sz="1400" b="1" dirty="0">
                <a:latin typeface="Arial" panose="020B0604020202020204" pitchFamily="34" charset="0"/>
                <a:cs typeface="Arial" panose="020B0604020202020204" pitchFamily="34" charset="0"/>
              </a:rPr>
              <a:t>ТРИ ПРОБЛЕМНЫЕ ЗОНЫ ИНДУСТРИИ НАПИТКОВ </a:t>
            </a:r>
          </a:p>
        </p:txBody>
      </p:sp>
      <p:sp>
        <p:nvSpPr>
          <p:cNvPr id="7" name="Номер слайда 6"/>
          <p:cNvSpPr>
            <a:spLocks noGrp="1"/>
          </p:cNvSpPr>
          <p:nvPr>
            <p:ph type="sldNum" sz="quarter" idx="12"/>
          </p:nvPr>
        </p:nvSpPr>
        <p:spPr/>
        <p:txBody>
          <a:bodyPr/>
          <a:lstStyle/>
          <a:p>
            <a:r>
              <a:rPr lang="en-US" dirty="0"/>
              <a:t>Viktor Kukharskiy </a:t>
            </a:r>
            <a:fld id="{B52CBF2B-ACCF-4BE0-97B2-3A83749F2B53}" type="slidenum">
              <a:rPr lang="ru-RU" smtClean="0"/>
              <a:pPr/>
              <a:t>2</a:t>
            </a:fld>
            <a:endParaRPr lang="ru-RU" dirty="0"/>
          </a:p>
        </p:txBody>
      </p:sp>
      <p:sp>
        <p:nvSpPr>
          <p:cNvPr id="6" name="Прямоугольник 5">
            <a:extLst>
              <a:ext uri="{FF2B5EF4-FFF2-40B4-BE49-F238E27FC236}">
                <a16:creationId xmlns="" xmlns:a16="http://schemas.microsoft.com/office/drawing/2014/main" id="{26CABA05-1983-488F-8545-EA3C8B3F8E9E}"/>
              </a:ext>
            </a:extLst>
          </p:cNvPr>
          <p:cNvSpPr/>
          <p:nvPr/>
        </p:nvSpPr>
        <p:spPr>
          <a:xfrm>
            <a:off x="6170779" y="1438965"/>
            <a:ext cx="2543886" cy="1569660"/>
          </a:xfrm>
          <a:prstGeom prst="rect">
            <a:avLst/>
          </a:prstGeom>
        </p:spPr>
        <p:txBody>
          <a:bodyPr wrap="square">
            <a:spAutoFit/>
          </a:bodyPr>
          <a:lstStyle/>
          <a:p>
            <a:r>
              <a:rPr lang="ru-RU" sz="1200" dirty="0"/>
              <a:t>Эти проблемные зоны взаимосвязаны: бренд напитка неотделим от дизайна его упаковки, а упаковка (после использования) создает проблему для экологии, способ решения которой может повлиять на отношение к самому продукту. </a:t>
            </a:r>
          </a:p>
        </p:txBody>
      </p:sp>
      <p:sp>
        <p:nvSpPr>
          <p:cNvPr id="14" name="Прямоугольник 13">
            <a:extLst>
              <a:ext uri="{FF2B5EF4-FFF2-40B4-BE49-F238E27FC236}">
                <a16:creationId xmlns="" xmlns:a16="http://schemas.microsoft.com/office/drawing/2014/main" id="{14A2EBC6-B3AF-4D00-B1C6-AD6FB671365D}"/>
              </a:ext>
            </a:extLst>
          </p:cNvPr>
          <p:cNvSpPr/>
          <p:nvPr/>
        </p:nvSpPr>
        <p:spPr>
          <a:xfrm>
            <a:off x="659423" y="1210063"/>
            <a:ext cx="5332579" cy="1815882"/>
          </a:xfrm>
          <a:prstGeom prst="rect">
            <a:avLst/>
          </a:prstGeom>
          <a:solidFill>
            <a:srgbClr val="C00000"/>
          </a:solidFill>
        </p:spPr>
        <p:txBody>
          <a:bodyPr wrap="square">
            <a:spAutoFit/>
          </a:bodyPr>
          <a:lstStyle/>
          <a:p>
            <a:endParaRPr lang="ru-RU" sz="1400" dirty="0"/>
          </a:p>
          <a:p>
            <a:pPr marL="285750" indent="-285750">
              <a:buFont typeface="Wingdings" panose="05000000000000000000" pitchFamily="2" charset="2"/>
              <a:buChar char="q"/>
            </a:pPr>
            <a:r>
              <a:rPr lang="ru-RU" sz="1400" b="1" dirty="0">
                <a:solidFill>
                  <a:schemeClr val="bg1"/>
                </a:solidFill>
              </a:rPr>
              <a:t>Охлаждение потребителя к брендам и экспансия СТС.</a:t>
            </a:r>
          </a:p>
          <a:p>
            <a:pPr marL="342900" indent="-342900">
              <a:buFont typeface="Wingdings" panose="05000000000000000000" pitchFamily="2" charset="2"/>
              <a:buChar char="q"/>
            </a:pPr>
            <a:endParaRPr lang="ru-RU" sz="1400" b="1" dirty="0">
              <a:solidFill>
                <a:schemeClr val="bg1"/>
              </a:solidFill>
            </a:endParaRPr>
          </a:p>
          <a:p>
            <a:pPr marL="285750" indent="-285750">
              <a:buFont typeface="Wingdings" panose="05000000000000000000" pitchFamily="2" charset="2"/>
              <a:buChar char="q"/>
            </a:pPr>
            <a:r>
              <a:rPr lang="ru-RU" sz="1400" b="1" dirty="0">
                <a:solidFill>
                  <a:schemeClr val="bg1"/>
                </a:solidFill>
              </a:rPr>
              <a:t>Застой в сфере упаковки и недоиспользование новых возможностей.</a:t>
            </a:r>
          </a:p>
          <a:p>
            <a:pPr marL="285750" indent="-285750">
              <a:buFont typeface="Wingdings" panose="05000000000000000000" pitchFamily="2" charset="2"/>
              <a:buChar char="q"/>
            </a:pPr>
            <a:endParaRPr lang="ru-RU" sz="1400" b="1" dirty="0">
              <a:solidFill>
                <a:schemeClr val="bg1"/>
              </a:solidFill>
            </a:endParaRPr>
          </a:p>
          <a:p>
            <a:pPr marL="285750" indent="-285750">
              <a:buFont typeface="Wingdings" panose="05000000000000000000" pitchFamily="2" charset="2"/>
              <a:buChar char="q"/>
            </a:pPr>
            <a:r>
              <a:rPr lang="ru-RU" sz="1400" b="1" dirty="0">
                <a:solidFill>
                  <a:schemeClr val="bg1"/>
                </a:solidFill>
              </a:rPr>
              <a:t>Агрессивное вторжение эко-темы (в процесс производства, </a:t>
            </a:r>
            <a:endParaRPr lang="ru-RU" sz="1400" b="1" dirty="0" smtClean="0">
              <a:solidFill>
                <a:schemeClr val="bg1"/>
              </a:solidFill>
            </a:endParaRPr>
          </a:p>
          <a:p>
            <a:pPr marL="285750" indent="-285750"/>
            <a:r>
              <a:rPr lang="ru-RU" sz="1400" b="1" dirty="0" smtClean="0">
                <a:solidFill>
                  <a:schemeClr val="bg1"/>
                </a:solidFill>
              </a:rPr>
              <a:t>       в </a:t>
            </a:r>
            <a:r>
              <a:rPr lang="ru-RU" sz="1400" b="1" dirty="0">
                <a:solidFill>
                  <a:schemeClr val="bg1"/>
                </a:solidFill>
              </a:rPr>
              <a:t>отношение к брендам, в отношение к упаковке). </a:t>
            </a:r>
          </a:p>
        </p:txBody>
      </p:sp>
      <p:pic>
        <p:nvPicPr>
          <p:cNvPr id="8"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pic>
        <p:nvPicPr>
          <p:cNvPr id="4" name="Рисунок 3">
            <a:extLst>
              <a:ext uri="{FF2B5EF4-FFF2-40B4-BE49-F238E27FC236}">
                <a16:creationId xmlns="" xmlns:a16="http://schemas.microsoft.com/office/drawing/2014/main" id="{BBA2A2D4-8438-478C-8082-EB30E6EC3C23}"/>
              </a:ext>
            </a:extLst>
          </p:cNvPr>
          <p:cNvPicPr>
            <a:picLocks noChangeAspect="1"/>
          </p:cNvPicPr>
          <p:nvPr/>
        </p:nvPicPr>
        <p:blipFill rotWithShape="1">
          <a:blip r:embed="rId3" cstate="print"/>
          <a:srcRect b="13518"/>
          <a:stretch/>
        </p:blipFill>
        <p:spPr>
          <a:xfrm>
            <a:off x="659423" y="3205942"/>
            <a:ext cx="5173491" cy="2923253"/>
          </a:xfrm>
          <a:prstGeom prst="rect">
            <a:avLst/>
          </a:prstGeom>
        </p:spPr>
      </p:pic>
      <p:pic>
        <p:nvPicPr>
          <p:cNvPr id="9" name="Рисунок 8">
            <a:extLst>
              <a:ext uri="{FF2B5EF4-FFF2-40B4-BE49-F238E27FC236}">
                <a16:creationId xmlns="" xmlns:a16="http://schemas.microsoft.com/office/drawing/2014/main" id="{D0CBFE16-23F8-4040-B981-A0E4A4717B1E}"/>
              </a:ext>
            </a:extLst>
          </p:cNvPr>
          <p:cNvPicPr>
            <a:picLocks noChangeAspect="1"/>
          </p:cNvPicPr>
          <p:nvPr/>
        </p:nvPicPr>
        <p:blipFill rotWithShape="1">
          <a:blip r:embed="rId4" cstate="print"/>
          <a:srcRect l="26336" t="4257" r="24653" b="21161"/>
          <a:stretch/>
        </p:blipFill>
        <p:spPr>
          <a:xfrm>
            <a:off x="6088516" y="3429000"/>
            <a:ext cx="2393993" cy="2379483"/>
          </a:xfrm>
          <a:prstGeom prst="rect">
            <a:avLst/>
          </a:prstGeom>
        </p:spPr>
      </p:pic>
    </p:spTree>
    <p:extLst>
      <p:ext uri="{BB962C8B-B14F-4D97-AF65-F5344CB8AC3E}">
        <p14:creationId xmlns:p14="http://schemas.microsoft.com/office/powerpoint/2010/main" val="343603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ТЕНДЕНЦИИ НА РОССИЙСКОМ РЫНКЕ НАПИТКОВ</a:t>
            </a:r>
          </a:p>
        </p:txBody>
      </p:sp>
      <p:sp>
        <p:nvSpPr>
          <p:cNvPr id="4" name="Прямоугольник 3"/>
          <p:cNvSpPr/>
          <p:nvPr/>
        </p:nvSpPr>
        <p:spPr>
          <a:xfrm>
            <a:off x="362058" y="1190712"/>
            <a:ext cx="4040354" cy="1015663"/>
          </a:xfrm>
          <a:prstGeom prst="rect">
            <a:avLst/>
          </a:prstGeom>
        </p:spPr>
        <p:txBody>
          <a:bodyPr wrap="square">
            <a:spAutoFit/>
          </a:bodyPr>
          <a:lstStyle/>
          <a:p>
            <a:pPr lvl="1">
              <a:defRPr/>
            </a:pPr>
            <a:r>
              <a:rPr lang="ru-RU" sz="1200" dirty="0"/>
              <a:t>В группе соковой продукции (для взрослых), при незначительном приросте традиционных сегментов «соки» и «нектары» происходит </a:t>
            </a:r>
            <a:r>
              <a:rPr lang="ru-RU" sz="1200" b="1" dirty="0">
                <a:solidFill>
                  <a:srgbClr val="FF0000"/>
                </a:solidFill>
              </a:rPr>
              <a:t>бурный рост производства сокосодержащих напитков и морсов</a:t>
            </a:r>
            <a:endParaRPr lang="ru-RU" sz="1200" dirty="0"/>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pic>
        <p:nvPicPr>
          <p:cNvPr id="2" name="Рисунок 1">
            <a:extLst>
              <a:ext uri="{FF2B5EF4-FFF2-40B4-BE49-F238E27FC236}">
                <a16:creationId xmlns="" xmlns:a16="http://schemas.microsoft.com/office/drawing/2014/main" id="{59C714D3-F457-4083-815D-CB89AE84D327}"/>
              </a:ext>
            </a:extLst>
          </p:cNvPr>
          <p:cNvPicPr>
            <a:picLocks noChangeAspect="1"/>
          </p:cNvPicPr>
          <p:nvPr/>
        </p:nvPicPr>
        <p:blipFill>
          <a:blip r:embed="rId3" cstate="print"/>
          <a:stretch>
            <a:fillRect/>
          </a:stretch>
        </p:blipFill>
        <p:spPr>
          <a:xfrm>
            <a:off x="4897578" y="1123073"/>
            <a:ext cx="3884364" cy="2541244"/>
          </a:xfrm>
          <a:prstGeom prst="rect">
            <a:avLst/>
          </a:prstGeom>
        </p:spPr>
      </p:pic>
      <p:pic>
        <p:nvPicPr>
          <p:cNvPr id="5" name="Рисунок 4">
            <a:extLst>
              <a:ext uri="{FF2B5EF4-FFF2-40B4-BE49-F238E27FC236}">
                <a16:creationId xmlns="" xmlns:a16="http://schemas.microsoft.com/office/drawing/2014/main" id="{26EED369-BABD-48D6-BA04-44051F8B5D6F}"/>
              </a:ext>
            </a:extLst>
          </p:cNvPr>
          <p:cNvPicPr>
            <a:picLocks noChangeAspect="1"/>
          </p:cNvPicPr>
          <p:nvPr/>
        </p:nvPicPr>
        <p:blipFill rotWithShape="1">
          <a:blip r:embed="rId4" cstate="print"/>
          <a:srcRect l="25096" t="8112" r="24135" b="25896"/>
          <a:stretch/>
        </p:blipFill>
        <p:spPr>
          <a:xfrm>
            <a:off x="362057" y="4040465"/>
            <a:ext cx="2237411" cy="1902647"/>
          </a:xfrm>
          <a:prstGeom prst="rect">
            <a:avLst/>
          </a:prstGeom>
        </p:spPr>
      </p:pic>
      <p:sp>
        <p:nvSpPr>
          <p:cNvPr id="10" name="Прямоугольник 9">
            <a:extLst>
              <a:ext uri="{FF2B5EF4-FFF2-40B4-BE49-F238E27FC236}">
                <a16:creationId xmlns="" xmlns:a16="http://schemas.microsoft.com/office/drawing/2014/main" id="{5F223E38-CBDF-4375-B6A1-B1C3398319E3}"/>
              </a:ext>
            </a:extLst>
          </p:cNvPr>
          <p:cNvSpPr/>
          <p:nvPr/>
        </p:nvSpPr>
        <p:spPr>
          <a:xfrm>
            <a:off x="362057" y="2666909"/>
            <a:ext cx="4040354" cy="830997"/>
          </a:xfrm>
          <a:prstGeom prst="rect">
            <a:avLst/>
          </a:prstGeom>
        </p:spPr>
        <p:txBody>
          <a:bodyPr wrap="square">
            <a:spAutoFit/>
          </a:bodyPr>
          <a:lstStyle/>
          <a:p>
            <a:pPr lvl="1">
              <a:defRPr/>
            </a:pPr>
            <a:r>
              <a:rPr lang="ru-RU" sz="1200" dirty="0"/>
              <a:t>По данным Росстата, доля этой категории в общем объеме производства соковой продукции (кроме детского питания) выросла почти в 2 раза за три года.</a:t>
            </a:r>
          </a:p>
        </p:txBody>
      </p:sp>
      <p:sp>
        <p:nvSpPr>
          <p:cNvPr id="11" name="Прямоугольник 10">
            <a:extLst>
              <a:ext uri="{FF2B5EF4-FFF2-40B4-BE49-F238E27FC236}">
                <a16:creationId xmlns="" xmlns:a16="http://schemas.microsoft.com/office/drawing/2014/main" id="{C0F2C9CD-C1E5-4078-93B4-7C3906EAA1C6}"/>
              </a:ext>
            </a:extLst>
          </p:cNvPr>
          <p:cNvSpPr/>
          <p:nvPr/>
        </p:nvSpPr>
        <p:spPr>
          <a:xfrm>
            <a:off x="5103646" y="4149712"/>
            <a:ext cx="3583154" cy="1200329"/>
          </a:xfrm>
          <a:prstGeom prst="rect">
            <a:avLst/>
          </a:prstGeom>
        </p:spPr>
        <p:txBody>
          <a:bodyPr wrap="square">
            <a:spAutoFit/>
          </a:bodyPr>
          <a:lstStyle/>
          <a:p>
            <a:pPr lvl="1">
              <a:defRPr/>
            </a:pPr>
            <a:r>
              <a:rPr lang="ru-RU" sz="1200" dirty="0"/>
              <a:t>Предпочтение соковым напиткам и морсам сигнализирует о том, что </a:t>
            </a:r>
            <a:r>
              <a:rPr lang="ru-RU" sz="1200" b="1" dirty="0">
                <a:solidFill>
                  <a:srgbClr val="FF0000"/>
                </a:solidFill>
              </a:rPr>
              <a:t>потребитель настроен на «здоровый» и «природный» </a:t>
            </a:r>
            <a:r>
              <a:rPr lang="ru-RU" sz="1200" b="1" dirty="0" smtClean="0">
                <a:solidFill>
                  <a:srgbClr val="FF0000"/>
                </a:solidFill>
              </a:rPr>
              <a:t>напиток</a:t>
            </a:r>
            <a:r>
              <a:rPr lang="ru-RU" sz="1200" dirty="0" smtClean="0"/>
              <a:t>. Назовем это тенденцией </a:t>
            </a:r>
          </a:p>
          <a:p>
            <a:pPr lvl="1">
              <a:defRPr/>
            </a:pPr>
            <a:r>
              <a:rPr lang="ru-RU" sz="1200" dirty="0" smtClean="0"/>
              <a:t>к разнообразию, чтобы не говорить об истощении кошелька </a:t>
            </a:r>
            <a:r>
              <a:rPr lang="ru-RU" sz="1200" dirty="0" err="1" smtClean="0"/>
              <a:t>потрнбителя</a:t>
            </a:r>
            <a:r>
              <a:rPr lang="ru-RU" sz="1200" dirty="0" smtClean="0"/>
              <a:t>.</a:t>
            </a:r>
            <a:endParaRPr lang="ru-RU" sz="1200" dirty="0"/>
          </a:p>
        </p:txBody>
      </p:sp>
      <p:pic>
        <p:nvPicPr>
          <p:cNvPr id="13" name="Рисунок 12">
            <a:extLst>
              <a:ext uri="{FF2B5EF4-FFF2-40B4-BE49-F238E27FC236}">
                <a16:creationId xmlns="" xmlns:a16="http://schemas.microsoft.com/office/drawing/2014/main" id="{F895900C-02B0-4D97-882A-E92BA65BC774}"/>
              </a:ext>
            </a:extLst>
          </p:cNvPr>
          <p:cNvPicPr>
            <a:picLocks noChangeAspect="1"/>
          </p:cNvPicPr>
          <p:nvPr/>
        </p:nvPicPr>
        <p:blipFill rotWithShape="1">
          <a:blip r:embed="rId5" cstate="print"/>
          <a:srcRect l="14039" t="12584" r="28428" b="14138"/>
          <a:stretch/>
        </p:blipFill>
        <p:spPr>
          <a:xfrm>
            <a:off x="2599468" y="4053328"/>
            <a:ext cx="2298110" cy="1914901"/>
          </a:xfrm>
          <a:prstGeom prst="rect">
            <a:avLst/>
          </a:prstGeom>
        </p:spPr>
      </p:pic>
    </p:spTree>
    <p:extLst>
      <p:ext uri="{BB962C8B-B14F-4D97-AF65-F5344CB8AC3E}">
        <p14:creationId xmlns:p14="http://schemas.microsoft.com/office/powerpoint/2010/main" val="2703195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253523"/>
            <a:ext cx="8229600" cy="1143000"/>
          </a:xfrm>
        </p:spPr>
        <p:txBody>
          <a:bodyPr>
            <a:normAutofit/>
          </a:bodyPr>
          <a:lstStyle/>
          <a:p>
            <a:r>
              <a:rPr lang="ru-RU" sz="1400" b="1" dirty="0">
                <a:latin typeface="Arial" panose="020B0604020202020204" pitchFamily="34" charset="0"/>
                <a:cs typeface="Arial" panose="020B0604020202020204" pitchFamily="34" charset="0"/>
              </a:rPr>
              <a:t>ТЕНДЕНЦИИ НА РОССИЙСКОМ РЫНКЕ НАПИТКОВ</a:t>
            </a:r>
          </a:p>
        </p:txBody>
      </p:sp>
      <p:sp>
        <p:nvSpPr>
          <p:cNvPr id="4" name="Прямоугольник 3"/>
          <p:cNvSpPr/>
          <p:nvPr/>
        </p:nvSpPr>
        <p:spPr>
          <a:xfrm>
            <a:off x="96117" y="4929842"/>
            <a:ext cx="4716760" cy="1015663"/>
          </a:xfrm>
          <a:prstGeom prst="rect">
            <a:avLst/>
          </a:prstGeom>
        </p:spPr>
        <p:txBody>
          <a:bodyPr wrap="square">
            <a:spAutoFit/>
          </a:bodyPr>
          <a:lstStyle/>
          <a:p>
            <a:pPr lvl="1">
              <a:defRPr/>
            </a:pPr>
            <a:r>
              <a:rPr lang="ru-RU" sz="1200" dirty="0"/>
              <a:t>Как правило, экономический кризис не отражается на двух категориях: дети и животные. Сейчас к этим двум категориям добавилась еще одна категория, - фанаты ЗОЖ. Люди стали вкладывать деньги в свое здоровье, понимая, что здоровье – это главный капитал человека.</a:t>
            </a: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12" name="Прямоугольник 11">
            <a:extLst>
              <a:ext uri="{FF2B5EF4-FFF2-40B4-BE49-F238E27FC236}">
                <a16:creationId xmlns="" xmlns:a16="http://schemas.microsoft.com/office/drawing/2014/main" id="{C92FA26C-7466-435E-96A7-2086FFC1BA1E}"/>
              </a:ext>
            </a:extLst>
          </p:cNvPr>
          <p:cNvSpPr/>
          <p:nvPr/>
        </p:nvSpPr>
        <p:spPr>
          <a:xfrm>
            <a:off x="21709" y="912495"/>
            <a:ext cx="5332806" cy="1015663"/>
          </a:xfrm>
          <a:prstGeom prst="rect">
            <a:avLst/>
          </a:prstGeom>
        </p:spPr>
        <p:txBody>
          <a:bodyPr wrap="square">
            <a:spAutoFit/>
          </a:bodyPr>
          <a:lstStyle/>
          <a:p>
            <a:pPr lvl="1">
              <a:defRPr/>
            </a:pPr>
            <a:r>
              <a:rPr lang="ru-RU" sz="1200" dirty="0"/>
              <a:t>Усилился  тренд к ЗОЖ: в последние годы значительно возросло производство бутилированной воды. Этот тренд затронул даже такую «нездоровую» категорию, как «сладкая вода». Внутри этой категории опережающими темпами растет производство безалкогольных напитков на природной минеральной воде.</a:t>
            </a:r>
          </a:p>
        </p:txBody>
      </p:sp>
      <p:pic>
        <p:nvPicPr>
          <p:cNvPr id="8" name="Рисунок 7">
            <a:extLst>
              <a:ext uri="{FF2B5EF4-FFF2-40B4-BE49-F238E27FC236}">
                <a16:creationId xmlns="" xmlns:a16="http://schemas.microsoft.com/office/drawing/2014/main" id="{6BF6F535-C42B-4BE3-8E55-41D1B99A8C9D}"/>
              </a:ext>
            </a:extLst>
          </p:cNvPr>
          <p:cNvPicPr>
            <a:picLocks noChangeAspect="1"/>
          </p:cNvPicPr>
          <p:nvPr/>
        </p:nvPicPr>
        <p:blipFill>
          <a:blip r:embed="rId3" cstate="print"/>
          <a:stretch>
            <a:fillRect/>
          </a:stretch>
        </p:blipFill>
        <p:spPr>
          <a:xfrm>
            <a:off x="4915840" y="3947336"/>
            <a:ext cx="3254950" cy="2129466"/>
          </a:xfrm>
          <a:prstGeom prst="rect">
            <a:avLst/>
          </a:prstGeom>
        </p:spPr>
      </p:pic>
      <p:pic>
        <p:nvPicPr>
          <p:cNvPr id="14" name="Рисунок 13">
            <a:extLst>
              <a:ext uri="{FF2B5EF4-FFF2-40B4-BE49-F238E27FC236}">
                <a16:creationId xmlns="" xmlns:a16="http://schemas.microsoft.com/office/drawing/2014/main" id="{12795DC2-69DF-4C09-A391-55E39DAB625E}"/>
              </a:ext>
            </a:extLst>
          </p:cNvPr>
          <p:cNvPicPr>
            <a:picLocks noChangeAspect="1"/>
          </p:cNvPicPr>
          <p:nvPr/>
        </p:nvPicPr>
        <p:blipFill>
          <a:blip r:embed="rId4" cstate="print"/>
          <a:stretch>
            <a:fillRect/>
          </a:stretch>
        </p:blipFill>
        <p:spPr>
          <a:xfrm>
            <a:off x="536791" y="1886948"/>
            <a:ext cx="4276086" cy="2799352"/>
          </a:xfrm>
          <a:prstGeom prst="rect">
            <a:avLst/>
          </a:prstGeom>
        </p:spPr>
      </p:pic>
      <p:pic>
        <p:nvPicPr>
          <p:cNvPr id="5" name="Рисунок 4">
            <a:extLst>
              <a:ext uri="{FF2B5EF4-FFF2-40B4-BE49-F238E27FC236}">
                <a16:creationId xmlns="" xmlns:a16="http://schemas.microsoft.com/office/drawing/2014/main" id="{7B333BF5-9AF1-4967-8425-7F6A1F71B3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02" r="2318" b="15402"/>
          <a:stretch/>
        </p:blipFill>
        <p:spPr>
          <a:xfrm>
            <a:off x="5557737" y="1010929"/>
            <a:ext cx="2613053" cy="2656859"/>
          </a:xfrm>
          <a:prstGeom prst="rect">
            <a:avLst/>
          </a:prstGeom>
        </p:spPr>
      </p:pic>
    </p:spTree>
    <p:extLst>
      <p:ext uri="{BB962C8B-B14F-4D97-AF65-F5344CB8AC3E}">
        <p14:creationId xmlns:p14="http://schemas.microsoft.com/office/powerpoint/2010/main" val="87984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КОНКУРЕНЦИЯ СТМ И БРЕНДОВ В СФЕРЕ НАПИТКОВ</a:t>
            </a:r>
          </a:p>
        </p:txBody>
      </p:sp>
      <p:sp>
        <p:nvSpPr>
          <p:cNvPr id="4" name="Прямоугольник 3"/>
          <p:cNvSpPr/>
          <p:nvPr/>
        </p:nvSpPr>
        <p:spPr>
          <a:xfrm>
            <a:off x="46854" y="2280189"/>
            <a:ext cx="5146893" cy="1754326"/>
          </a:xfrm>
          <a:prstGeom prst="rect">
            <a:avLst/>
          </a:prstGeom>
        </p:spPr>
        <p:txBody>
          <a:bodyPr wrap="square">
            <a:spAutoFit/>
          </a:bodyPr>
          <a:lstStyle/>
          <a:p>
            <a:pPr marL="742950" lvl="1" indent="-285750">
              <a:buFont typeface="Wingdings" panose="05000000000000000000" pitchFamily="2" charset="2"/>
              <a:buChar char="q"/>
              <a:defRPr/>
            </a:pP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До 2019 г. рост сегмента СТМ в России сдерживался промодавлением. Из-за карантина и проседания экономики в 2020 г. барьер был </a:t>
            </a:r>
            <a:r>
              <a:rPr lang="ru-RU" sz="1200" dirty="0">
                <a:solidFill>
                  <a:prstClr val="black"/>
                </a:solidFill>
              </a:rPr>
              <a:t>прорван. </a:t>
            </a:r>
          </a:p>
          <a:p>
            <a:pPr marL="742950" lvl="1" indent="-285750">
              <a:buFont typeface="Wingdings" panose="05000000000000000000" pitchFamily="2" charset="2"/>
              <a:buChar char="q"/>
              <a:defRPr/>
            </a:pPr>
            <a:r>
              <a:rPr lang="ru-RU" sz="1200" dirty="0">
                <a:solidFill>
                  <a:prstClr val="black"/>
                </a:solidFill>
              </a:rPr>
              <a:t>Сегодня СТМ вышли за рамки эконом сегмента и чисто ценовой конкуренции с брендами. Опросы показывают, что предпочтение СТМ – это уже не вопрос цены, а</a:t>
            </a:r>
            <a:r>
              <a:rPr lang="ru-RU" sz="1200" dirty="0"/>
              <a:t> вопрос доверия. </a:t>
            </a:r>
            <a:r>
              <a:rPr lang="ru-RU" sz="1200" dirty="0">
                <a:solidFill>
                  <a:prstClr val="black"/>
                </a:solidFill>
              </a:rPr>
              <a:t>Дисконтирование в ходе промоакций, которые оказываются все мене эффективными, не решает главную проблему брендов – конкуренцию с СТМ в плане доверия. </a:t>
            </a: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graphicFrame>
        <p:nvGraphicFramePr>
          <p:cNvPr id="6" name="Таблица 12">
            <a:extLst>
              <a:ext uri="{FF2B5EF4-FFF2-40B4-BE49-F238E27FC236}">
                <a16:creationId xmlns="" xmlns:a16="http://schemas.microsoft.com/office/drawing/2014/main" id="{36B1BF94-72BE-4B56-8D02-B5596F1BDCEE}"/>
              </a:ext>
            </a:extLst>
          </p:cNvPr>
          <p:cNvGraphicFramePr>
            <a:graphicFrameLocks noGrp="1"/>
          </p:cNvGraphicFramePr>
          <p:nvPr>
            <p:extLst>
              <p:ext uri="{D42A27DB-BD31-4B8C-83A1-F6EECF244321}">
                <p14:modId xmlns:p14="http://schemas.microsoft.com/office/powerpoint/2010/main" val="2268125769"/>
              </p:ext>
            </p:extLst>
          </p:nvPr>
        </p:nvGraphicFramePr>
        <p:xfrm>
          <a:off x="952484" y="4517905"/>
          <a:ext cx="6453554" cy="1554480"/>
        </p:xfrm>
        <a:graphic>
          <a:graphicData uri="http://schemas.openxmlformats.org/drawingml/2006/table">
            <a:tbl>
              <a:tblPr firstRow="1" bandRow="1">
                <a:tableStyleId>{21E4AEA4-8DFA-4A89-87EB-49C32662AFE0}</a:tableStyleId>
              </a:tblPr>
              <a:tblGrid>
                <a:gridCol w="3226777">
                  <a:extLst>
                    <a:ext uri="{9D8B030D-6E8A-4147-A177-3AD203B41FA5}">
                      <a16:colId xmlns="" xmlns:a16="http://schemas.microsoft.com/office/drawing/2014/main" val="884894900"/>
                    </a:ext>
                  </a:extLst>
                </a:gridCol>
                <a:gridCol w="3226777">
                  <a:extLst>
                    <a:ext uri="{9D8B030D-6E8A-4147-A177-3AD203B41FA5}">
                      <a16:colId xmlns="" xmlns:a16="http://schemas.microsoft.com/office/drawing/2014/main" val="1671747524"/>
                    </a:ext>
                  </a:extLst>
                </a:gridCol>
              </a:tblGrid>
              <a:tr h="376172">
                <a:tc>
                  <a:txBody>
                    <a:bodyPr/>
                    <a:lstStyle/>
                    <a:p>
                      <a:r>
                        <a:rPr lang="ru-RU" sz="1200" dirty="0"/>
                        <a:t>Источники доверия к продукту СТМ</a:t>
                      </a:r>
                    </a:p>
                  </a:txBody>
                  <a:tcPr>
                    <a:solidFill>
                      <a:srgbClr val="C00000"/>
                    </a:solidFill>
                  </a:tcPr>
                </a:tc>
                <a:tc>
                  <a:txBody>
                    <a:bodyPr/>
                    <a:lstStyle/>
                    <a:p>
                      <a:r>
                        <a:rPr lang="ru-RU" sz="1200" dirty="0"/>
                        <a:t>Источники доверия к продукту обычного бренда</a:t>
                      </a:r>
                    </a:p>
                  </a:txBody>
                  <a:tcPr>
                    <a:solidFill>
                      <a:srgbClr val="C00000"/>
                    </a:solidFill>
                  </a:tcPr>
                </a:tc>
                <a:extLst>
                  <a:ext uri="{0D108BD9-81ED-4DB2-BD59-A6C34878D82A}">
                    <a16:rowId xmlns="" xmlns:a16="http://schemas.microsoft.com/office/drawing/2014/main" val="886796052"/>
                  </a:ext>
                </a:extLst>
              </a:tr>
              <a:tr h="376172">
                <a:tc>
                  <a:txBody>
                    <a:bodyPr/>
                    <a:lstStyle/>
                    <a:p>
                      <a:r>
                        <a:rPr lang="ru-RU" sz="1200" dirty="0"/>
                        <a:t>Предпочитаемый продавец, любимое место покупок</a:t>
                      </a:r>
                    </a:p>
                  </a:txBody>
                  <a:tcPr/>
                </a:tc>
                <a:tc>
                  <a:txBody>
                    <a:bodyPr/>
                    <a:lstStyle/>
                    <a:p>
                      <a:r>
                        <a:rPr lang="ru-RU" sz="1200" dirty="0"/>
                        <a:t>Образ в рекламе, мода, подражание своей целевой группе</a:t>
                      </a:r>
                    </a:p>
                  </a:txBody>
                  <a:tcPr/>
                </a:tc>
                <a:extLst>
                  <a:ext uri="{0D108BD9-81ED-4DB2-BD59-A6C34878D82A}">
                    <a16:rowId xmlns="" xmlns:a16="http://schemas.microsoft.com/office/drawing/2014/main" val="1953699852"/>
                  </a:ext>
                </a:extLst>
              </a:tr>
              <a:tr h="533605">
                <a:tc>
                  <a:txBody>
                    <a:bodyPr/>
                    <a:lstStyle/>
                    <a:p>
                      <a:r>
                        <a:rPr lang="ru-RU" sz="1200" dirty="0"/>
                        <a:t>Позитивный опыт потребления всех СТМ данной сети  во всех товарных категориях.</a:t>
                      </a:r>
                    </a:p>
                  </a:txBody>
                  <a:tcPr/>
                </a:tc>
                <a:tc>
                  <a:txBody>
                    <a:bodyPr/>
                    <a:lstStyle/>
                    <a:p>
                      <a:r>
                        <a:rPr lang="ru-RU" sz="1200" dirty="0"/>
                        <a:t>Позитивный опыт потребления только данного продукта и близких по категории продуктов того же бренда.</a:t>
                      </a:r>
                    </a:p>
                  </a:txBody>
                  <a:tcPr/>
                </a:tc>
                <a:extLst>
                  <a:ext uri="{0D108BD9-81ED-4DB2-BD59-A6C34878D82A}">
                    <a16:rowId xmlns="" xmlns:a16="http://schemas.microsoft.com/office/drawing/2014/main" val="3122956346"/>
                  </a:ext>
                </a:extLst>
              </a:tr>
            </a:tbl>
          </a:graphicData>
        </a:graphic>
      </p:graphicFrame>
      <p:pic>
        <p:nvPicPr>
          <p:cNvPr id="10" name="Рисунок 9">
            <a:extLst>
              <a:ext uri="{FF2B5EF4-FFF2-40B4-BE49-F238E27FC236}">
                <a16:creationId xmlns="" xmlns:a16="http://schemas.microsoft.com/office/drawing/2014/main" id="{C2CF62DC-545D-48F9-B9FA-5D42BF7FF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3437" y="2446719"/>
            <a:ext cx="3435791" cy="1627341"/>
          </a:xfrm>
          <a:prstGeom prst="rect">
            <a:avLst/>
          </a:prstGeom>
        </p:spPr>
      </p:pic>
      <p:sp>
        <p:nvSpPr>
          <p:cNvPr id="11" name="Прямоугольник 10">
            <a:extLst>
              <a:ext uri="{FF2B5EF4-FFF2-40B4-BE49-F238E27FC236}">
                <a16:creationId xmlns="" xmlns:a16="http://schemas.microsoft.com/office/drawing/2014/main" id="{184AB44E-1FA5-499A-8A7F-BFDBDE3CCA2A}"/>
              </a:ext>
            </a:extLst>
          </p:cNvPr>
          <p:cNvSpPr/>
          <p:nvPr/>
        </p:nvSpPr>
        <p:spPr>
          <a:xfrm>
            <a:off x="70316" y="1079860"/>
            <a:ext cx="8445033" cy="1200329"/>
          </a:xfrm>
          <a:prstGeom prst="rect">
            <a:avLst/>
          </a:prstGeom>
        </p:spPr>
        <p:txBody>
          <a:bodyPr wrap="square">
            <a:spAutoFit/>
          </a:bodyPr>
          <a:lstStyle/>
          <a:p>
            <a:pPr marL="742950" lvl="1" indent="-285750">
              <a:buFont typeface="Wingdings" panose="05000000000000000000" pitchFamily="2" charset="2"/>
              <a:buChar char="q"/>
              <a:defRPr/>
            </a:pPr>
            <a:r>
              <a:rPr lang="ru-RU" sz="1200" dirty="0">
                <a:solidFill>
                  <a:prstClr val="black"/>
                </a:solidFill>
              </a:rPr>
              <a:t>Безалкогольная «сладкая вода» не развивается в новизне, и в большей степени уходит в сегмент СТМ, где имеется какая-то устойчивость по долгосрочным контрактам. В сетевой рознице доля составляет от 30 до 40% продаж. Оставшаяся  доля 50-60% распределяется между супербрендами Соса Сola и Pepsico.  Для кваса и минеральной воды доля СТМ 10% еще много лет назад.</a:t>
            </a:r>
          </a:p>
          <a:p>
            <a:pPr marL="742950" lvl="1" indent="-285750">
              <a:buFont typeface="Wingdings" panose="05000000000000000000" pitchFamily="2" charset="2"/>
              <a:buChar char="q"/>
              <a:defRPr/>
            </a:pPr>
            <a:r>
              <a:rPr lang="ru-RU" sz="1200" dirty="0">
                <a:solidFill>
                  <a:prstClr val="black"/>
                </a:solidFill>
              </a:rPr>
              <a:t>На рынке напитков в России доминирует тенденция к удешевлению расходной части производства. </a:t>
            </a:r>
            <a:endParaRPr lang="ru-RU" sz="1200" dirty="0" smtClean="0">
              <a:solidFill>
                <a:prstClr val="black"/>
              </a:solidFill>
            </a:endParaRPr>
          </a:p>
          <a:p>
            <a:pPr marL="742950" lvl="1" indent="-285750">
              <a:defRPr/>
            </a:pPr>
            <a:r>
              <a:rPr lang="ru-RU" sz="1200" dirty="0" smtClean="0">
                <a:solidFill>
                  <a:prstClr val="black"/>
                </a:solidFill>
              </a:rPr>
              <a:t>        В </a:t>
            </a:r>
            <a:r>
              <a:rPr lang="ru-RU" sz="1200" dirty="0">
                <a:solidFill>
                  <a:prstClr val="black"/>
                </a:solidFill>
              </a:rPr>
              <a:t>этих условиях разница по качеству между СТМ и брендами нивелируется.</a:t>
            </a:r>
          </a:p>
        </p:txBody>
      </p:sp>
    </p:spTree>
    <p:extLst>
      <p:ext uri="{BB962C8B-B14F-4D97-AF65-F5344CB8AC3E}">
        <p14:creationId xmlns:p14="http://schemas.microsoft.com/office/powerpoint/2010/main" val="295898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БРЕНД НАПИТКА ДОЛЖЕН ЖИТЬ В РИТМЕ СОЦСЕТЕЙ</a:t>
            </a: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6" name="Прямоугольник 5">
            <a:extLst>
              <a:ext uri="{FF2B5EF4-FFF2-40B4-BE49-F238E27FC236}">
                <a16:creationId xmlns="" xmlns:a16="http://schemas.microsoft.com/office/drawing/2014/main" id="{CF3B081B-7EA9-409A-A520-55F8AEE44CEA}"/>
              </a:ext>
            </a:extLst>
          </p:cNvPr>
          <p:cNvSpPr/>
          <p:nvPr/>
        </p:nvSpPr>
        <p:spPr>
          <a:xfrm>
            <a:off x="96716" y="1118838"/>
            <a:ext cx="5054706" cy="2846933"/>
          </a:xfrm>
          <a:prstGeom prst="rect">
            <a:avLst/>
          </a:prstGeom>
        </p:spPr>
        <p:txBody>
          <a:bodyPr wrap="square">
            <a:spAutoFit/>
          </a:bodyPr>
          <a:lstStyle/>
          <a:p>
            <a:pPr lvl="1">
              <a:defRPr/>
            </a:pPr>
            <a:r>
              <a:rPr lang="ru-RU" sz="1200" b="1" dirty="0">
                <a:solidFill>
                  <a:srgbClr val="FF0000"/>
                </a:solidFill>
              </a:rPr>
              <a:t>ОТКРЫТОСТЬ</a:t>
            </a:r>
            <a:r>
              <a:rPr lang="ru-RU" sz="1200" b="1" dirty="0"/>
              <a:t> – бренд стремится рассказать потребителю как можно больше о себе. </a:t>
            </a:r>
            <a:r>
              <a:rPr lang="ru-RU" sz="1200" dirty="0"/>
              <a:t>Обратите внимание, как начинали продажи российские виноделы. Они стали скрупулезно печатать всю карту формирования продукта: от номера партии и количества бутылок, - до фамилии ответственного лица и его E-mail. За виноделами потянулись молочники. Некоторые стали указывать время дойки и какая погода была в этот момент. </a:t>
            </a:r>
          </a:p>
          <a:p>
            <a:pPr lvl="1">
              <a:defRPr/>
            </a:pPr>
            <a:endParaRPr lang="ru-RU" sz="1100" dirty="0"/>
          </a:p>
          <a:p>
            <a:pPr lvl="1">
              <a:defRPr/>
            </a:pPr>
            <a:r>
              <a:rPr lang="ru-RU" sz="1200" b="1" dirty="0">
                <a:solidFill>
                  <a:srgbClr val="FF0000"/>
                </a:solidFill>
              </a:rPr>
              <a:t>АДАПТИВНОСТЬ</a:t>
            </a:r>
            <a:r>
              <a:rPr lang="ru-RU" sz="1200" b="1" dirty="0"/>
              <a:t> – </a:t>
            </a:r>
            <a:r>
              <a:rPr lang="ru-RU" sz="1200" b="1" dirty="0" smtClean="0"/>
              <a:t>бренд </a:t>
            </a:r>
            <a:r>
              <a:rPr lang="ru-RU" sz="1200" b="1" dirty="0"/>
              <a:t>«живой», постоянно меняется, проявляя внимание к потребителю, предупреждая изменение его запросов и доказывая свою заинтересованность в нем. </a:t>
            </a:r>
            <a:r>
              <a:rPr lang="ru-RU" sz="1200" dirty="0"/>
              <a:t>С брендом «Нужно бежать со всех ног, чтобы только оставаться на месте» (Льюис Кэрролл). Память у  потребителя коротка. Редко кто вспомнит распространенный бренд 90-х «Довгань». А ассортимент у «Довгань» был колоссальный, от паштетов до водки. </a:t>
            </a:r>
            <a:endParaRPr lang="ru-RU" sz="1200" b="1" dirty="0"/>
          </a:p>
        </p:txBody>
      </p:sp>
      <p:pic>
        <p:nvPicPr>
          <p:cNvPr id="16" name="Рисунок 15">
            <a:extLst>
              <a:ext uri="{FF2B5EF4-FFF2-40B4-BE49-F238E27FC236}">
                <a16:creationId xmlns="" xmlns:a16="http://schemas.microsoft.com/office/drawing/2014/main" id="{D468A42B-484C-438F-A379-E6D1435E2A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7" t="10082" r="7253" b="12503"/>
          <a:stretch/>
        </p:blipFill>
        <p:spPr>
          <a:xfrm>
            <a:off x="5396494" y="1118838"/>
            <a:ext cx="3118856" cy="2655277"/>
          </a:xfrm>
          <a:prstGeom prst="rect">
            <a:avLst/>
          </a:prstGeom>
        </p:spPr>
      </p:pic>
      <p:sp>
        <p:nvSpPr>
          <p:cNvPr id="19" name="Прямоугольник 18">
            <a:extLst>
              <a:ext uri="{FF2B5EF4-FFF2-40B4-BE49-F238E27FC236}">
                <a16:creationId xmlns="" xmlns:a16="http://schemas.microsoft.com/office/drawing/2014/main" id="{A351E603-19E4-4F4C-A9F1-2E9B72C9C297}"/>
              </a:ext>
            </a:extLst>
          </p:cNvPr>
          <p:cNvSpPr/>
          <p:nvPr/>
        </p:nvSpPr>
        <p:spPr>
          <a:xfrm>
            <a:off x="3914498" y="4344884"/>
            <a:ext cx="4632828" cy="1569660"/>
          </a:xfrm>
          <a:prstGeom prst="rect">
            <a:avLst/>
          </a:prstGeom>
        </p:spPr>
        <p:txBody>
          <a:bodyPr wrap="square">
            <a:spAutoFit/>
          </a:bodyPr>
          <a:lstStyle/>
          <a:p>
            <a:pPr>
              <a:defRPr/>
            </a:pPr>
            <a:r>
              <a:rPr lang="ru-RU" sz="1200" b="1" dirty="0">
                <a:solidFill>
                  <a:srgbClr val="FF0000"/>
                </a:solidFill>
              </a:rPr>
              <a:t>Больше новинок в сфере напитков. </a:t>
            </a:r>
            <a:r>
              <a:rPr lang="ru-RU" sz="1200" dirty="0"/>
              <a:t>В 2021 году покупатель склонен (и порой вынужден) пробовать что-то новое: будь то товары, бренды или магазины. Подобное понимание позволит бизнесу добиться успехов в любом сегменте рынка. Преимущество брендов в том, что СТМ всегда подражают, нацеливаются на  хорошо освоенную нишу, не нуждающуюся в поддержке рекламы. А бренды могут позволить себе идти вперед и предлагать потребителю что-то новое и яркое. </a:t>
            </a:r>
          </a:p>
        </p:txBody>
      </p:sp>
      <p:pic>
        <p:nvPicPr>
          <p:cNvPr id="23" name="Рисунок 22">
            <a:extLst>
              <a:ext uri="{FF2B5EF4-FFF2-40B4-BE49-F238E27FC236}">
                <a16:creationId xmlns="" xmlns:a16="http://schemas.microsoft.com/office/drawing/2014/main" id="{DFD260DC-49EE-4BEE-9FC7-C0F1E5CA7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674" y="4197585"/>
            <a:ext cx="2852885" cy="1703173"/>
          </a:xfrm>
          <a:prstGeom prst="rect">
            <a:avLst/>
          </a:prstGeom>
        </p:spPr>
      </p:pic>
    </p:spTree>
    <p:extLst>
      <p:ext uri="{BB962C8B-B14F-4D97-AF65-F5344CB8AC3E}">
        <p14:creationId xmlns:p14="http://schemas.microsoft.com/office/powerpoint/2010/main" val="4147574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ОРИЕНТИРОВАТЬСЯ ЗАПРОСЫ НОВОЙ АУДИТОРИИ</a:t>
            </a: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11" name="Прямоугольник 10">
            <a:extLst>
              <a:ext uri="{FF2B5EF4-FFF2-40B4-BE49-F238E27FC236}">
                <a16:creationId xmlns="" xmlns:a16="http://schemas.microsoft.com/office/drawing/2014/main" id="{8DB83201-0806-42D9-96BA-3BD86D5248F0}"/>
              </a:ext>
            </a:extLst>
          </p:cNvPr>
          <p:cNvSpPr/>
          <p:nvPr/>
        </p:nvSpPr>
        <p:spPr>
          <a:xfrm>
            <a:off x="457200" y="3570867"/>
            <a:ext cx="37861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Восприятие поколения </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Z</a:t>
            </a: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 четкая идентификация каждого продукта плюс лаконичный дизайн. </a:t>
            </a:r>
          </a:p>
        </p:txBody>
      </p:sp>
      <p:pic>
        <p:nvPicPr>
          <p:cNvPr id="2" name="Рисунок 1">
            <a:extLst>
              <a:ext uri="{FF2B5EF4-FFF2-40B4-BE49-F238E27FC236}">
                <a16:creationId xmlns="" xmlns:a16="http://schemas.microsoft.com/office/drawing/2014/main" id="{C379C5D9-9412-413A-8CF3-82B4EFF25E3A}"/>
              </a:ext>
            </a:extLst>
          </p:cNvPr>
          <p:cNvPicPr>
            <a:picLocks noChangeAspect="1"/>
          </p:cNvPicPr>
          <p:nvPr/>
        </p:nvPicPr>
        <p:blipFill>
          <a:blip r:embed="rId3" cstate="print"/>
          <a:stretch>
            <a:fillRect/>
          </a:stretch>
        </p:blipFill>
        <p:spPr>
          <a:xfrm>
            <a:off x="513315" y="1181626"/>
            <a:ext cx="3381677" cy="2168091"/>
          </a:xfrm>
          <a:prstGeom prst="rect">
            <a:avLst/>
          </a:prstGeom>
        </p:spPr>
      </p:pic>
      <p:sp>
        <p:nvSpPr>
          <p:cNvPr id="12" name="Прямоугольник 11">
            <a:extLst>
              <a:ext uri="{FF2B5EF4-FFF2-40B4-BE49-F238E27FC236}">
                <a16:creationId xmlns="" xmlns:a16="http://schemas.microsoft.com/office/drawing/2014/main" id="{D4B82A26-FF5D-4DE7-8FEA-6C7A74A06351}"/>
              </a:ext>
            </a:extLst>
          </p:cNvPr>
          <p:cNvSpPr/>
          <p:nvPr/>
        </p:nvSpPr>
        <p:spPr>
          <a:xfrm>
            <a:off x="4012513" y="1126190"/>
            <a:ext cx="4730402" cy="1015663"/>
          </a:xfrm>
          <a:prstGeom prst="rect">
            <a:avLst/>
          </a:prstGeom>
        </p:spPr>
        <p:txBody>
          <a:bodyPr wrap="square">
            <a:spAutoFit/>
          </a:bodyPr>
          <a:lstStyle/>
          <a:p>
            <a:pPr lvl="0">
              <a:defRPr/>
            </a:pPr>
            <a:r>
              <a:rPr lang="ru-RU" sz="1200" b="1" dirty="0">
                <a:solidFill>
                  <a:srgbClr val="FF0000"/>
                </a:solidFill>
              </a:rPr>
              <a:t>Потребители не хотят стареть. </a:t>
            </a:r>
            <a:r>
              <a:rPr lang="ru-RU" sz="1200" dirty="0">
                <a:solidFill>
                  <a:prstClr val="black"/>
                </a:solidFill>
              </a:rPr>
              <a:t>«Игреки» Y подтягиваются к молодому покупателю из поколения Z. Быть серьезным и казаться взрослым — немодно. Поддерживайте игривое настроение своей аудитории, поощряйте за то, что они взрослые дети. Так вы найдете с покупателем общий язык. </a:t>
            </a:r>
          </a:p>
        </p:txBody>
      </p:sp>
      <p:pic>
        <p:nvPicPr>
          <p:cNvPr id="19" name="Рисунок 18">
            <a:extLst>
              <a:ext uri="{FF2B5EF4-FFF2-40B4-BE49-F238E27FC236}">
                <a16:creationId xmlns="" xmlns:a16="http://schemas.microsoft.com/office/drawing/2014/main" id="{3E95054B-9C80-4320-8074-DCFC13E9CA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01" t="13504" r="8749" b="10891"/>
          <a:stretch/>
        </p:blipFill>
        <p:spPr>
          <a:xfrm>
            <a:off x="4892734" y="2169671"/>
            <a:ext cx="2969960" cy="1780238"/>
          </a:xfrm>
          <a:prstGeom prst="rect">
            <a:avLst/>
          </a:prstGeom>
        </p:spPr>
      </p:pic>
      <p:pic>
        <p:nvPicPr>
          <p:cNvPr id="25" name="Рисунок 24">
            <a:extLst>
              <a:ext uri="{FF2B5EF4-FFF2-40B4-BE49-F238E27FC236}">
                <a16:creationId xmlns="" xmlns:a16="http://schemas.microsoft.com/office/drawing/2014/main" id="{585F35F3-8148-4BF1-8C94-7B08E3276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018" y="4117984"/>
            <a:ext cx="3381678" cy="2186818"/>
          </a:xfrm>
          <a:prstGeom prst="rect">
            <a:avLst/>
          </a:prstGeom>
        </p:spPr>
      </p:pic>
      <p:pic>
        <p:nvPicPr>
          <p:cNvPr id="29" name="Рисунок 28">
            <a:extLst>
              <a:ext uri="{FF2B5EF4-FFF2-40B4-BE49-F238E27FC236}">
                <a16:creationId xmlns="" xmlns:a16="http://schemas.microsoft.com/office/drawing/2014/main" id="{C8E087A3-FE39-42F4-9DED-68F11969DB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20" t="19535" r="11442" b="17060"/>
          <a:stretch/>
        </p:blipFill>
        <p:spPr>
          <a:xfrm>
            <a:off x="3894992" y="4351618"/>
            <a:ext cx="4730403" cy="1978925"/>
          </a:xfrm>
          <a:prstGeom prst="rect">
            <a:avLst/>
          </a:prstGeom>
        </p:spPr>
      </p:pic>
    </p:spTree>
    <p:extLst>
      <p:ext uri="{BB962C8B-B14F-4D97-AF65-F5344CB8AC3E}">
        <p14:creationId xmlns:p14="http://schemas.microsoft.com/office/powerpoint/2010/main" val="263186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314679"/>
            <a:ext cx="8229600" cy="1143000"/>
          </a:xfrm>
        </p:spPr>
        <p:txBody>
          <a:bodyPr>
            <a:normAutofit/>
          </a:bodyPr>
          <a:lstStyle/>
          <a:p>
            <a:r>
              <a:rPr lang="ru-RU" sz="1400" b="1" dirty="0">
                <a:latin typeface="Arial" panose="020B0604020202020204" pitchFamily="34" charset="0"/>
                <a:cs typeface="Arial" panose="020B0604020202020204" pitchFamily="34" charset="0"/>
              </a:rPr>
              <a:t>БОЛЬШЕ НОВИНОК И ЭКСПЕРИМЕНТОВ</a:t>
            </a: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9" name="Picture 2" descr="D:\ParlCom\Развитие_new stage\Разв лого\Plashka.jpg"/>
          <p:cNvPicPr>
            <a:picLocks noChangeAspect="1" noChangeArrowheads="1"/>
          </p:cNvPicPr>
          <p:nvPr/>
        </p:nvPicPr>
        <p:blipFill>
          <a:blip r:embed="rId2"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
        <p:nvSpPr>
          <p:cNvPr id="8" name="Прямоугольник 7">
            <a:extLst>
              <a:ext uri="{FF2B5EF4-FFF2-40B4-BE49-F238E27FC236}">
                <a16:creationId xmlns="" xmlns:a16="http://schemas.microsoft.com/office/drawing/2014/main" id="{13799185-F146-4010-A5EC-EFAA4213E502}"/>
              </a:ext>
            </a:extLst>
          </p:cNvPr>
          <p:cNvSpPr/>
          <p:nvPr/>
        </p:nvSpPr>
        <p:spPr>
          <a:xfrm>
            <a:off x="457200" y="1194279"/>
            <a:ext cx="4989636" cy="2123658"/>
          </a:xfrm>
          <a:prstGeom prst="rect">
            <a:avLst/>
          </a:prstGeom>
        </p:spPr>
        <p:txBody>
          <a:bodyPr wrap="square">
            <a:spAutoFit/>
          </a:bodyPr>
          <a:lstStyle/>
          <a:p>
            <a:pPr>
              <a:defRPr/>
            </a:pPr>
            <a:r>
              <a:rPr lang="ru-RU" sz="1200" b="1" dirty="0">
                <a:solidFill>
                  <a:srgbClr val="FF0000"/>
                </a:solidFill>
              </a:rPr>
              <a:t>Будущее за экспериментами. </a:t>
            </a:r>
            <a:r>
              <a:rPr lang="ru-RU" sz="1200" dirty="0"/>
              <a:t>Поскольку, хороший потребитель, - это молодежь, а поколение Z готово к экспериментам, предлагайте новые решения. Добавьте игры в свою продукцию. Многие читали про популярность чайного гриба в Америке. Этот напиток наших мам и бабушек стал хитом продаж под названием комбуча, теперь появился и на наших прилавках. Посмотрим, приживется ли этот напиток у нового поколения. </a:t>
            </a:r>
          </a:p>
          <a:p>
            <a:pPr>
              <a:defRPr/>
            </a:pPr>
            <a:endParaRPr lang="ru-RU" sz="1200" dirty="0"/>
          </a:p>
          <a:p>
            <a:pPr>
              <a:defRPr/>
            </a:pPr>
            <a:r>
              <a:rPr lang="ru-RU" sz="1200" b="1" dirty="0">
                <a:solidFill>
                  <a:srgbClr val="FF0000"/>
                </a:solidFill>
              </a:rPr>
              <a:t>Потребители жаждут удобства. </a:t>
            </a:r>
            <a:r>
              <a:rPr lang="ru-RU" sz="1200" dirty="0"/>
              <a:t>Готовые к употреблению чай, латте, кофе холодного отжима и даже соки холодного отжима станут более популярными, чем в прошлые годы. </a:t>
            </a:r>
          </a:p>
        </p:txBody>
      </p:sp>
      <p:pic>
        <p:nvPicPr>
          <p:cNvPr id="6" name="Рисунок 5">
            <a:extLst>
              <a:ext uri="{FF2B5EF4-FFF2-40B4-BE49-F238E27FC236}">
                <a16:creationId xmlns="" xmlns:a16="http://schemas.microsoft.com/office/drawing/2014/main" id="{1231DB54-2121-446D-9318-8113F9558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64" y="3239203"/>
            <a:ext cx="5541594" cy="3117147"/>
          </a:xfrm>
          <a:prstGeom prst="rect">
            <a:avLst/>
          </a:prstGeom>
        </p:spPr>
      </p:pic>
      <p:sp>
        <p:nvSpPr>
          <p:cNvPr id="13" name="Прямоугольник 12">
            <a:extLst>
              <a:ext uri="{FF2B5EF4-FFF2-40B4-BE49-F238E27FC236}">
                <a16:creationId xmlns="" xmlns:a16="http://schemas.microsoft.com/office/drawing/2014/main" id="{AE52EE3A-9AF8-4467-969E-277AD9E8B758}"/>
              </a:ext>
            </a:extLst>
          </p:cNvPr>
          <p:cNvSpPr/>
          <p:nvPr/>
        </p:nvSpPr>
        <p:spPr>
          <a:xfrm>
            <a:off x="6063761" y="3473793"/>
            <a:ext cx="2475035" cy="2677656"/>
          </a:xfrm>
          <a:prstGeom prst="rect">
            <a:avLst/>
          </a:prstGeom>
        </p:spPr>
        <p:txBody>
          <a:bodyPr wrap="square">
            <a:spAutoFit/>
          </a:bodyPr>
          <a:lstStyle/>
          <a:p>
            <a:pPr>
              <a:defRPr/>
            </a:pPr>
            <a:r>
              <a:rPr lang="ru-RU" sz="1200" b="1" dirty="0">
                <a:solidFill>
                  <a:srgbClr val="FF0000"/>
                </a:solidFill>
              </a:rPr>
              <a:t>Больше альтернатив молоку. </a:t>
            </a:r>
            <a:r>
              <a:rPr lang="ru-RU" sz="1200" dirty="0"/>
              <a:t>Вы заходите в любой Starbucks или крупную кофейню в Европе или Северной Америке в настоящее время и, вероятно, обнаружите, что они предлагают, как минимум, миндальное и соевое молоко. </a:t>
            </a:r>
            <a:r>
              <a:rPr lang="ru-RU" sz="1200" dirty="0" smtClean="0"/>
              <a:t>Одной </a:t>
            </a:r>
            <a:r>
              <a:rPr lang="ru-RU" sz="1200" dirty="0"/>
              <a:t>из важнейших тенденций в индустрии напитков в </a:t>
            </a:r>
            <a:r>
              <a:rPr lang="ru-RU" sz="1200" dirty="0" smtClean="0"/>
              <a:t>2021 </a:t>
            </a:r>
            <a:r>
              <a:rPr lang="ru-RU" sz="1200" dirty="0"/>
              <a:t>году станет рост количества альтернативных молоку. Ожидайте увидеть больше кокосового, рисового, конопляного и овсяного молока.</a:t>
            </a:r>
          </a:p>
        </p:txBody>
      </p:sp>
      <p:pic>
        <p:nvPicPr>
          <p:cNvPr id="1026" name="Picture 2" descr="C:\Users\Sony\Desktop\Centr\2021\Картинки\moloko-aziano-kokosovoe-280ml.jpg"/>
          <p:cNvPicPr>
            <a:picLocks noChangeAspect="1" noChangeArrowheads="1"/>
          </p:cNvPicPr>
          <p:nvPr/>
        </p:nvPicPr>
        <p:blipFill>
          <a:blip r:embed="rId4" cstate="print"/>
          <a:srcRect/>
          <a:stretch>
            <a:fillRect/>
          </a:stretch>
        </p:blipFill>
        <p:spPr bwMode="auto">
          <a:xfrm>
            <a:off x="5610643" y="871788"/>
            <a:ext cx="3003967" cy="2252975"/>
          </a:xfrm>
          <a:prstGeom prst="rect">
            <a:avLst/>
          </a:prstGeom>
          <a:noFill/>
        </p:spPr>
      </p:pic>
    </p:spTree>
    <p:extLst>
      <p:ext uri="{BB962C8B-B14F-4D97-AF65-F5344CB8AC3E}">
        <p14:creationId xmlns:p14="http://schemas.microsoft.com/office/powerpoint/2010/main" val="199526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274638"/>
            <a:ext cx="8229600" cy="1143000"/>
          </a:xfrm>
        </p:spPr>
        <p:txBody>
          <a:bodyPr>
            <a:normAutofit/>
          </a:bodyPr>
          <a:lstStyle/>
          <a:p>
            <a:r>
              <a:rPr lang="ru-RU" sz="1400" b="1" dirty="0">
                <a:latin typeface="Arial" panose="020B0604020202020204" pitchFamily="34" charset="0"/>
                <a:cs typeface="Arial" panose="020B0604020202020204" pitchFamily="34" charset="0"/>
              </a:rPr>
              <a:t>ГЛОБАЛЬНЫЕ ТЕНДЕНЦИИ РЫНКА УПАКОВКИ</a:t>
            </a:r>
          </a:p>
        </p:txBody>
      </p:sp>
      <p:sp>
        <p:nvSpPr>
          <p:cNvPr id="4" name="Прямоугольник 3"/>
          <p:cNvSpPr/>
          <p:nvPr/>
        </p:nvSpPr>
        <p:spPr>
          <a:xfrm>
            <a:off x="767043" y="1231557"/>
            <a:ext cx="7609913" cy="2723823"/>
          </a:xfrm>
          <a:prstGeom prst="rect">
            <a:avLst/>
          </a:prstGeom>
        </p:spPr>
        <p:txBody>
          <a:bodyPr wrap="square">
            <a:spAutoFit/>
          </a:bodyPr>
          <a:lstStyle/>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q"/>
              <a:tabLst/>
              <a:defRPr/>
            </a:pPr>
            <a:r>
              <a:rPr kumimoji="0" lang="ru-RU" sz="1200" b="1" i="0" u="none" strike="noStrike" kern="1200" cap="none" spc="0" normalizeH="0" baseline="0" noProof="0" dirty="0">
                <a:ln>
                  <a:noFill/>
                </a:ln>
                <a:solidFill>
                  <a:srgbClr val="C00000"/>
                </a:solidFill>
                <a:effectLst/>
                <a:uLnTx/>
                <a:uFillTx/>
                <a:latin typeface="Calibri" pitchFamily="34" charset="0"/>
                <a:ea typeface="+mn-ea"/>
                <a:cs typeface="+mn-cs"/>
              </a:rPr>
              <a:t>ЭКОЛОГИЧЕСКИЙ ТРЕНД</a:t>
            </a: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
            </a:r>
            <a:b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b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Изменения, связанные с темой устойчивого развития и заботой об экологии. Рост объемов сбора и переработки упаковки; поощрение использования перерабатываемых материалов и мономатериалов; уменьшение следа СО2, борьба с одноразовым пластиком; сокращение «избыточной» упаковки. </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q"/>
              <a:tabLst/>
              <a:defRPr/>
            </a:pPr>
            <a:r>
              <a:rPr kumimoji="0" lang="ru-RU" sz="1200" b="1" i="0" u="none" strike="noStrike" kern="1200" cap="none" spc="0" normalizeH="0" baseline="0" noProof="0" dirty="0">
                <a:ln>
                  <a:noFill/>
                </a:ln>
                <a:solidFill>
                  <a:srgbClr val="C00000"/>
                </a:solidFill>
                <a:effectLst/>
                <a:uLnTx/>
                <a:uFillTx/>
                <a:latin typeface="Calibri" pitchFamily="34" charset="0"/>
                <a:ea typeface="+mn-ea"/>
                <a:cs typeface="+mn-cs"/>
              </a:rPr>
              <a:t>ВОЗРАСТАНИЕ РОЛИ </a:t>
            </a:r>
            <a:r>
              <a:rPr kumimoji="0" lang="en-US" sz="1200" b="1" i="0" u="none" strike="noStrike" kern="1200" cap="none" spc="0" normalizeH="0" baseline="0" noProof="0" dirty="0">
                <a:ln>
                  <a:noFill/>
                </a:ln>
                <a:solidFill>
                  <a:srgbClr val="C00000"/>
                </a:solidFill>
                <a:effectLst/>
                <a:uLnTx/>
                <a:uFillTx/>
                <a:latin typeface="Calibri" pitchFamily="34" charset="0"/>
                <a:ea typeface="+mn-ea"/>
                <a:cs typeface="+mn-cs"/>
              </a:rPr>
              <a:t>E-COMMERCE</a:t>
            </a: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
            </a:r>
            <a:b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b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Развитие онлайн-торговли и сопутствующий рост спроса на гофрокартонную и гибкую тару, на универсальные и модульные упаковочные решения. </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q"/>
              <a:tabLst/>
              <a:defRPr/>
            </a:pPr>
            <a:r>
              <a:rPr kumimoji="0" lang="ru-RU" sz="1200" b="1" i="0" u="none" strike="noStrike" kern="1200" cap="none" spc="0" normalizeH="0" baseline="0" noProof="0" dirty="0">
                <a:ln>
                  <a:noFill/>
                </a:ln>
                <a:solidFill>
                  <a:srgbClr val="C00000"/>
                </a:solidFill>
                <a:effectLst/>
                <a:uLnTx/>
                <a:uFillTx/>
                <a:latin typeface="Calibri" pitchFamily="34" charset="0"/>
                <a:ea typeface="+mn-ea"/>
                <a:cs typeface="+mn-cs"/>
              </a:rPr>
              <a:t>ОПТИМИЗАЦИЯ И «ЦИФРОВИЗАЦИЯ» ЛОГИСТИКИ</a:t>
            </a: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
            </a:r>
            <a:b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b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Оптимизация загрузки; внедрение сенсоров и чипов в упаковку; Индустрия 4.0 (IoT, BigData, облачные решения).</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q"/>
              <a:tabLst/>
              <a:defRPr/>
            </a:pPr>
            <a:r>
              <a:rPr kumimoji="0" lang="ru-RU" sz="1200" b="1" i="0" u="none" strike="noStrike" kern="1200" cap="none" spc="0" normalizeH="0" baseline="0" noProof="0" dirty="0">
                <a:ln>
                  <a:noFill/>
                </a:ln>
                <a:solidFill>
                  <a:srgbClr val="C00000"/>
                </a:solidFill>
                <a:effectLst/>
                <a:uLnTx/>
                <a:uFillTx/>
                <a:latin typeface="Calibri" pitchFamily="34" charset="0"/>
                <a:ea typeface="+mn-ea"/>
                <a:cs typeface="+mn-cs"/>
              </a:rPr>
              <a:t>«КАСТОМИЗАЦИЯ» УПАКОВКИ </a:t>
            </a: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
            </a:r>
            <a:b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b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Персонификация, вариативность дизайна, удобство распаковки, цифровая печать, соответствие </a:t>
            </a:r>
            <a:r>
              <a:rPr kumimoji="0" lang="ru-RU" sz="1200" b="0" i="0" u="none" strike="noStrike" kern="1200" cap="none" spc="0" normalizeH="0" baseline="0" noProof="0" dirty="0" smtClean="0">
                <a:ln>
                  <a:noFill/>
                </a:ln>
                <a:solidFill>
                  <a:prstClr val="black"/>
                </a:solidFill>
                <a:effectLst/>
                <a:uLnTx/>
                <a:uFillTx/>
                <a:latin typeface="Calibri" pitchFamily="34" charset="0"/>
                <a:ea typeface="+mn-ea"/>
                <a:cs typeface="+mn-cs"/>
              </a:rPr>
              <a:t>целям </a:t>
            </a:r>
            <a:r>
              <a:rPr kumimoji="0" lang="ru-RU" sz="1200" b="0" i="0" u="none" strike="noStrike" kern="1200" cap="none" spc="0" normalizeH="0" baseline="0" noProof="0" dirty="0">
                <a:ln>
                  <a:noFill/>
                </a:ln>
                <a:solidFill>
                  <a:prstClr val="black"/>
                </a:solidFill>
                <a:effectLst/>
                <a:uLnTx/>
                <a:uFillTx/>
                <a:latin typeface="Calibri" pitchFamily="34" charset="0"/>
                <a:ea typeface="+mn-ea"/>
                <a:cs typeface="+mn-cs"/>
              </a:rPr>
              <a:t>устойчивого развития (экологичность).</a:t>
            </a: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rPr>
              <a:t>Viktor Kukharskiy </a:t>
            </a:r>
            <a:fld id="{B52CBF2B-ACCF-4BE0-97B2-3A83749F2B53}" type="slidenum">
              <a:rPr kumimoji="0" lang="ru-RU"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ru-RU"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graphicFrame>
        <p:nvGraphicFramePr>
          <p:cNvPr id="9" name="Диаграмма 8">
            <a:extLst>
              <a:ext uri="{FF2B5EF4-FFF2-40B4-BE49-F238E27FC236}">
                <a16:creationId xmlns="" xmlns:a16="http://schemas.microsoft.com/office/drawing/2014/main" id="{EE157923-BABC-42A0-AC06-02CCD46FD425}"/>
              </a:ext>
            </a:extLst>
          </p:cNvPr>
          <p:cNvGraphicFramePr/>
          <p:nvPr/>
        </p:nvGraphicFramePr>
        <p:xfrm>
          <a:off x="-2835572" y="4049715"/>
          <a:ext cx="10800786" cy="3334368"/>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D:\ParlCom\Развитие_new stage\Разв лого\Plashka.jpg"/>
          <p:cNvPicPr>
            <a:picLocks noChangeAspect="1" noChangeArrowheads="1"/>
          </p:cNvPicPr>
          <p:nvPr/>
        </p:nvPicPr>
        <p:blipFill>
          <a:blip r:embed="rId3" cstate="print"/>
          <a:srcRect/>
          <a:stretch>
            <a:fillRect/>
          </a:stretch>
        </p:blipFill>
        <p:spPr bwMode="auto">
          <a:xfrm>
            <a:off x="0" y="0"/>
            <a:ext cx="587462" cy="413359"/>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464034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8314</TotalTime>
  <Words>1645</Words>
  <Application>Microsoft Office PowerPoint</Application>
  <PresentationFormat>Экран (4:3)</PresentationFormat>
  <Paragraphs>106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Wingdings</vt:lpstr>
      <vt:lpstr>Тема Office</vt:lpstr>
      <vt:lpstr>Презентация PowerPoint</vt:lpstr>
      <vt:lpstr>ТРИ ПРОБЛЕМНЫЕ ЗОНЫ ИНДУСТРИИ НАПИТКОВ </vt:lpstr>
      <vt:lpstr>ТЕНДЕНЦИИ НА РОССИЙСКОМ РЫНКЕ НАПИТКОВ</vt:lpstr>
      <vt:lpstr>ТЕНДЕНЦИИ НА РОССИЙСКОМ РЫНКЕ НАПИТКОВ</vt:lpstr>
      <vt:lpstr>КОНКУРЕНЦИЯ СТМ И БРЕНДОВ В СФЕРЕ НАПИТКОВ</vt:lpstr>
      <vt:lpstr>БРЕНД НАПИТКА ДОЛЖЕН ЖИТЬ В РИТМЕ СОЦСЕТЕЙ</vt:lpstr>
      <vt:lpstr>ОРИЕНТИРОВАТЬСЯ ЗАПРОСЫ НОВОЙ АУДИТОРИИ</vt:lpstr>
      <vt:lpstr>БОЛЬШЕ НОВИНОК И ЭКСПЕРИМЕНТОВ</vt:lpstr>
      <vt:lpstr>ГЛОБАЛЬНЫЕ ТЕНДЕНЦИИ РЫНКА УПАКОВКИ</vt:lpstr>
      <vt:lpstr>РАЗВИВАЙТЕ ЭРГОНОМИКУ УПАКОВКИ</vt:lpstr>
      <vt:lpstr>ПРИОРИТЕТ - ПЕРЕРАБОТКЕ</vt:lpstr>
      <vt:lpstr>УСТОЙЧИВОЕ РАЗВИТИЕ В ПРИМЕНЕНИИ К УПАКОВКЕ</vt:lpstr>
      <vt:lpstr>Спасибо за внимание! Виктор Кухарский  +7916 670-21-81 Kukharskiy@bk.ru  Все новости на нашем сайте  НОВЦ.РФ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518</cp:revision>
  <dcterms:created xsi:type="dcterms:W3CDTF">2017-08-08T10:51:38Z</dcterms:created>
  <dcterms:modified xsi:type="dcterms:W3CDTF">2021-03-16T13:54:49Z</dcterms:modified>
</cp:coreProperties>
</file>